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14"/>
  </p:notesMasterIdLst>
  <p:sldIdLst>
    <p:sldId id="256" r:id="rId2"/>
    <p:sldId id="287" r:id="rId3"/>
    <p:sldId id="266" r:id="rId4"/>
    <p:sldId id="288" r:id="rId5"/>
    <p:sldId id="289" r:id="rId6"/>
    <p:sldId id="290" r:id="rId7"/>
    <p:sldId id="291" r:id="rId8"/>
    <p:sldId id="292" r:id="rId9"/>
    <p:sldId id="294" r:id="rId10"/>
    <p:sldId id="295" r:id="rId11"/>
    <p:sldId id="296" r:id="rId12"/>
    <p:sldId id="269" r:id="rId13"/>
  </p:sldIdLst>
  <p:sldSz cx="9144000" cy="5143500" type="screen16x9"/>
  <p:notesSz cx="6858000" cy="9144000"/>
  <p:embeddedFontLst>
    <p:embeddedFont>
      <p:font typeface="Arvo" panose="02010600030101010101" charset="0"/>
      <p:regular r:id="rId15"/>
      <p:bold r:id="rId16"/>
      <p:italic r:id="rId17"/>
      <p:boldItalic r:id="rId18"/>
    </p:embeddedFont>
    <p:embeddedFont>
      <p:font typeface="Barlow Condensed Medium" panose="00000606000000000000" pitchFamily="2" charset="0"/>
      <p:regular r:id="rId19"/>
      <p:bold r:id="rId20"/>
      <p:italic r:id="rId21"/>
      <p:boldItalic r:id="rId22"/>
    </p:embeddedFont>
    <p:embeddedFont>
      <p:font typeface="Barlow Condensed SemiBold" panose="00000706000000000000" pitchFamily="2" charset="0"/>
      <p:regular r:id="rId23"/>
      <p:bold r:id="rId24"/>
      <p:italic r:id="rId25"/>
      <p:boldItalic r:id="rId26"/>
    </p:embeddedFont>
    <p:embeddedFont>
      <p:font typeface="Cambria" panose="02040503050406030204" pitchFamily="18" charset="0"/>
      <p:regular r:id="rId27"/>
      <p:bold r:id="rId28"/>
      <p:italic r:id="rId29"/>
      <p:boldItalic r:id="rId30"/>
    </p:embeddedFont>
    <p:embeddedFont>
      <p:font typeface="Cambria Math" panose="02040503050406030204" pitchFamily="18"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300" y="24"/>
      </p:cViewPr>
      <p:guideLst>
        <p:guide pos="2880"/>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5e1ed11e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55e1ed11e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185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5e1ed11e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55e1ed11e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6163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55e1ed11e4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55e1ed11e4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5e1ed11e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55e1ed11e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492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5e1ed11e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55e1ed11e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5e1ed11e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55e1ed11e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8749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5e1ed11e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55e1ed11e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117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5e1ed11e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55e1ed11e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2186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5e1ed11e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55e1ed11e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679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5e1ed11e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55e1ed11e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496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5e1ed11e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55e1ed11e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885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type="title">
  <p:cSld name="TITLE">
    <p:bg>
      <p:bgPr>
        <a:solidFill>
          <a:srgbClr val="E9E6E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95512" y="1245627"/>
            <a:ext cx="5553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000"/>
              <a:buFont typeface="Barlow Condensed Medium"/>
              <a:buNone/>
              <a:defRPr sz="6000">
                <a:latin typeface="Barlow Condensed Medium"/>
                <a:ea typeface="Barlow Condensed Medium"/>
                <a:cs typeface="Barlow Condensed Medium"/>
                <a:sym typeface="Barlow Condensed Medium"/>
              </a:defRPr>
            </a:lvl1pPr>
            <a:lvl2pPr lvl="1" algn="r">
              <a:spcBef>
                <a:spcPts val="0"/>
              </a:spcBef>
              <a:spcAft>
                <a:spcPts val="0"/>
              </a:spcAft>
              <a:buClr>
                <a:srgbClr val="0B139E"/>
              </a:buClr>
              <a:buSzPts val="5200"/>
              <a:buNone/>
              <a:defRPr sz="5200">
                <a:solidFill>
                  <a:srgbClr val="0B139E"/>
                </a:solidFill>
              </a:defRPr>
            </a:lvl2pPr>
            <a:lvl3pPr lvl="2" algn="r">
              <a:spcBef>
                <a:spcPts val="0"/>
              </a:spcBef>
              <a:spcAft>
                <a:spcPts val="0"/>
              </a:spcAft>
              <a:buClr>
                <a:srgbClr val="0B139E"/>
              </a:buClr>
              <a:buSzPts val="5200"/>
              <a:buNone/>
              <a:defRPr sz="5200">
                <a:solidFill>
                  <a:srgbClr val="0B139E"/>
                </a:solidFill>
              </a:defRPr>
            </a:lvl3pPr>
            <a:lvl4pPr lvl="3" algn="r">
              <a:spcBef>
                <a:spcPts val="0"/>
              </a:spcBef>
              <a:spcAft>
                <a:spcPts val="0"/>
              </a:spcAft>
              <a:buClr>
                <a:srgbClr val="0B139E"/>
              </a:buClr>
              <a:buSzPts val="5200"/>
              <a:buNone/>
              <a:defRPr sz="5200">
                <a:solidFill>
                  <a:srgbClr val="0B139E"/>
                </a:solidFill>
              </a:defRPr>
            </a:lvl4pPr>
            <a:lvl5pPr lvl="4" algn="r">
              <a:spcBef>
                <a:spcPts val="0"/>
              </a:spcBef>
              <a:spcAft>
                <a:spcPts val="0"/>
              </a:spcAft>
              <a:buClr>
                <a:srgbClr val="0B139E"/>
              </a:buClr>
              <a:buSzPts val="5200"/>
              <a:buNone/>
              <a:defRPr sz="5200">
                <a:solidFill>
                  <a:srgbClr val="0B139E"/>
                </a:solidFill>
              </a:defRPr>
            </a:lvl5pPr>
            <a:lvl6pPr lvl="5" algn="r">
              <a:spcBef>
                <a:spcPts val="0"/>
              </a:spcBef>
              <a:spcAft>
                <a:spcPts val="0"/>
              </a:spcAft>
              <a:buClr>
                <a:srgbClr val="0B139E"/>
              </a:buClr>
              <a:buSzPts val="5200"/>
              <a:buNone/>
              <a:defRPr sz="5200">
                <a:solidFill>
                  <a:srgbClr val="0B139E"/>
                </a:solidFill>
              </a:defRPr>
            </a:lvl6pPr>
            <a:lvl7pPr lvl="6" algn="r">
              <a:spcBef>
                <a:spcPts val="0"/>
              </a:spcBef>
              <a:spcAft>
                <a:spcPts val="0"/>
              </a:spcAft>
              <a:buClr>
                <a:srgbClr val="0B139E"/>
              </a:buClr>
              <a:buSzPts val="5200"/>
              <a:buNone/>
              <a:defRPr sz="5200">
                <a:solidFill>
                  <a:srgbClr val="0B139E"/>
                </a:solidFill>
              </a:defRPr>
            </a:lvl7pPr>
            <a:lvl8pPr lvl="7" algn="r">
              <a:spcBef>
                <a:spcPts val="0"/>
              </a:spcBef>
              <a:spcAft>
                <a:spcPts val="0"/>
              </a:spcAft>
              <a:buClr>
                <a:srgbClr val="0B139E"/>
              </a:buClr>
              <a:buSzPts val="5200"/>
              <a:buNone/>
              <a:defRPr sz="5200">
                <a:solidFill>
                  <a:srgbClr val="0B139E"/>
                </a:solidFill>
              </a:defRPr>
            </a:lvl8pPr>
            <a:lvl9pPr lvl="8" algn="r">
              <a:spcBef>
                <a:spcPts val="0"/>
              </a:spcBef>
              <a:spcAft>
                <a:spcPts val="0"/>
              </a:spcAft>
              <a:buClr>
                <a:srgbClr val="0B139E"/>
              </a:buClr>
              <a:buSzPts val="5200"/>
              <a:buNone/>
              <a:defRPr sz="5200">
                <a:solidFill>
                  <a:srgbClr val="0B139E"/>
                </a:solidFill>
              </a:defRPr>
            </a:lvl9pPr>
          </a:lstStyle>
          <a:p>
            <a:endParaRPr/>
          </a:p>
        </p:txBody>
      </p:sp>
      <p:grpSp>
        <p:nvGrpSpPr>
          <p:cNvPr id="11" name="Google Shape;11;p2"/>
          <p:cNvGrpSpPr/>
          <p:nvPr/>
        </p:nvGrpSpPr>
        <p:grpSpPr>
          <a:xfrm>
            <a:off x="6607116" y="2397713"/>
            <a:ext cx="2550204" cy="2757917"/>
            <a:chOff x="1384075" y="241450"/>
            <a:chExt cx="4822625" cy="5215425"/>
          </a:xfrm>
        </p:grpSpPr>
        <p:sp>
          <p:nvSpPr>
            <p:cNvPr id="12" name="Google Shape;12;p2"/>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827375" y="1479000"/>
              <a:ext cx="691350" cy="795600"/>
            </a:xfrm>
            <a:custGeom>
              <a:avLst/>
              <a:gdLst/>
              <a:ahLst/>
              <a:cxnLst/>
              <a:rect l="l" t="t" r="r" b="b"/>
              <a:pathLst>
                <a:path w="27654" h="31824" extrusionOk="0">
                  <a:moveTo>
                    <a:pt x="27653" y="1"/>
                  </a:moveTo>
                  <a:lnTo>
                    <a:pt x="0" y="15845"/>
                  </a:lnTo>
                  <a:lnTo>
                    <a:pt x="27653" y="31823"/>
                  </a:lnTo>
                  <a:lnTo>
                    <a:pt x="27653"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827375" y="1875125"/>
              <a:ext cx="691350" cy="1195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518700" y="2274575"/>
              <a:ext cx="688000" cy="795600"/>
            </a:xfrm>
            <a:custGeom>
              <a:avLst/>
              <a:gdLst/>
              <a:ahLst/>
              <a:cxnLst/>
              <a:rect l="l" t="t" r="r" b="b"/>
              <a:pathLst>
                <a:path w="27520" h="31824" extrusionOk="0">
                  <a:moveTo>
                    <a:pt x="0" y="0"/>
                  </a:moveTo>
                  <a:lnTo>
                    <a:pt x="0" y="31823"/>
                  </a:lnTo>
                  <a:lnTo>
                    <a:pt x="27520" y="15978"/>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827375" y="3865700"/>
              <a:ext cx="691350" cy="1195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830700" y="4661275"/>
              <a:ext cx="688025" cy="795600"/>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518700" y="3865700"/>
              <a:ext cx="688000" cy="795600"/>
            </a:xfrm>
            <a:custGeom>
              <a:avLst/>
              <a:gdLst/>
              <a:ahLst/>
              <a:cxnLst/>
              <a:rect l="l" t="t" r="r" b="b"/>
              <a:pathLst>
                <a:path w="27520" h="31824" extrusionOk="0">
                  <a:moveTo>
                    <a:pt x="0" y="1"/>
                  </a:moveTo>
                  <a:lnTo>
                    <a:pt x="0" y="31824"/>
                  </a:lnTo>
                  <a:lnTo>
                    <a:pt x="27520" y="15979"/>
                  </a:lnTo>
                  <a:lnTo>
                    <a:pt x="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139375" y="2670675"/>
              <a:ext cx="688025" cy="798950"/>
            </a:xfrm>
            <a:custGeom>
              <a:avLst/>
              <a:gdLst/>
              <a:ahLst/>
              <a:cxnLst/>
              <a:rect l="l" t="t" r="r" b="b"/>
              <a:pathLst>
                <a:path w="27521" h="31958" extrusionOk="0">
                  <a:moveTo>
                    <a:pt x="27520" y="1"/>
                  </a:moveTo>
                  <a:lnTo>
                    <a:pt x="1" y="15979"/>
                  </a:lnTo>
                  <a:lnTo>
                    <a:pt x="27520" y="31957"/>
                  </a:lnTo>
                  <a:lnTo>
                    <a:pt x="2752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139375" y="3070150"/>
              <a:ext cx="688025" cy="795575"/>
            </a:xfrm>
            <a:custGeom>
              <a:avLst/>
              <a:gdLst/>
              <a:ahLst/>
              <a:cxnLst/>
              <a:rect l="l" t="t" r="r" b="b"/>
              <a:pathLst>
                <a:path w="27521" h="31823" extrusionOk="0">
                  <a:moveTo>
                    <a:pt x="1" y="0"/>
                  </a:moveTo>
                  <a:lnTo>
                    <a:pt x="1" y="31823"/>
                  </a:lnTo>
                  <a:lnTo>
                    <a:pt x="27520" y="15978"/>
                  </a:lnTo>
                  <a:lnTo>
                    <a:pt x="1"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451375" y="3070150"/>
              <a:ext cx="688025" cy="795575"/>
            </a:xfrm>
            <a:custGeom>
              <a:avLst/>
              <a:gdLst/>
              <a:ahLst/>
              <a:cxnLst/>
              <a:rect l="l" t="t" r="r" b="b"/>
              <a:pathLst>
                <a:path w="27521" h="31823" extrusionOk="0">
                  <a:moveTo>
                    <a:pt x="27521" y="0"/>
                  </a:moveTo>
                  <a:lnTo>
                    <a:pt x="1" y="15978"/>
                  </a:lnTo>
                  <a:lnTo>
                    <a:pt x="27521" y="31823"/>
                  </a:lnTo>
                  <a:lnTo>
                    <a:pt x="27521"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451375" y="1479000"/>
              <a:ext cx="688025" cy="795600"/>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448050" y="1878450"/>
              <a:ext cx="694675" cy="1191725"/>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139375" y="1878450"/>
              <a:ext cx="688025" cy="1191725"/>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382875" y="241450"/>
              <a:ext cx="201000" cy="22935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139375" y="682600"/>
              <a:ext cx="688025" cy="796425"/>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451375" y="4661275"/>
              <a:ext cx="1376025" cy="795600"/>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139375" y="3865700"/>
              <a:ext cx="688025" cy="1195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139375" y="3469600"/>
              <a:ext cx="688025" cy="795575"/>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451375" y="3469600"/>
              <a:ext cx="688025" cy="795575"/>
            </a:xfrm>
            <a:custGeom>
              <a:avLst/>
              <a:gdLst/>
              <a:ahLst/>
              <a:cxnLst/>
              <a:rect l="l" t="t" r="r" b="b"/>
              <a:pathLst>
                <a:path w="27521" h="31823" extrusionOk="0">
                  <a:moveTo>
                    <a:pt x="1" y="0"/>
                  </a:moveTo>
                  <a:lnTo>
                    <a:pt x="1" y="31823"/>
                  </a:lnTo>
                  <a:lnTo>
                    <a:pt x="27521" y="15845"/>
                  </a:lnTo>
                  <a:lnTo>
                    <a:pt x="1" y="0"/>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451375" y="2670675"/>
              <a:ext cx="1376025" cy="1195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760050" y="2670675"/>
              <a:ext cx="691350" cy="798950"/>
            </a:xfrm>
            <a:custGeom>
              <a:avLst/>
              <a:gdLst/>
              <a:ahLst/>
              <a:cxnLst/>
              <a:rect l="l" t="t" r="r" b="b"/>
              <a:pathLst>
                <a:path w="27654" h="31958" extrusionOk="0">
                  <a:moveTo>
                    <a:pt x="27654" y="1"/>
                  </a:moveTo>
                  <a:lnTo>
                    <a:pt x="1" y="15979"/>
                  </a:lnTo>
                  <a:lnTo>
                    <a:pt x="27654" y="31957"/>
                  </a:lnTo>
                  <a:lnTo>
                    <a:pt x="27654"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760050" y="3070150"/>
              <a:ext cx="691350" cy="795575"/>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072075" y="1479000"/>
              <a:ext cx="688000" cy="795600"/>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967825" y="2486400"/>
              <a:ext cx="322750" cy="371950"/>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065400" y="1412275"/>
              <a:ext cx="218500" cy="254375"/>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760050" y="1878450"/>
              <a:ext cx="691350" cy="1191725"/>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760050" y="1479000"/>
              <a:ext cx="691350" cy="795600"/>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072075" y="3865700"/>
              <a:ext cx="688000" cy="795600"/>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384075" y="4661275"/>
              <a:ext cx="688025" cy="795600"/>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760050" y="3865700"/>
              <a:ext cx="691350" cy="1591175"/>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760050" y="3469600"/>
              <a:ext cx="691350" cy="795575"/>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448050" y="3469600"/>
              <a:ext cx="691350" cy="159115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760050" y="2670675"/>
              <a:ext cx="1379350" cy="1195050"/>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a:off x="-26847" y="-280618"/>
            <a:ext cx="2865062" cy="3613974"/>
            <a:chOff x="-26858" y="-227337"/>
            <a:chExt cx="2186403" cy="2757917"/>
          </a:xfrm>
        </p:grpSpPr>
        <p:sp>
          <p:nvSpPr>
            <p:cNvPr id="57" name="Google Shape;57;p2"/>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S">
  <p:cSld name="TITLE_1">
    <p:bg>
      <p:bgPr>
        <a:solidFill>
          <a:srgbClr val="E9E6E1"/>
        </a:solidFill>
        <a:effectLst/>
      </p:bgPr>
    </p:bg>
    <p:spTree>
      <p:nvGrpSpPr>
        <p:cNvPr id="1" name="Shape 97"/>
        <p:cNvGrpSpPr/>
        <p:nvPr/>
      </p:nvGrpSpPr>
      <p:grpSpPr>
        <a:xfrm>
          <a:off x="0" y="0"/>
          <a:ext cx="0" cy="0"/>
          <a:chOff x="0" y="0"/>
          <a:chExt cx="0" cy="0"/>
        </a:xfrm>
      </p:grpSpPr>
      <p:sp>
        <p:nvSpPr>
          <p:cNvPr id="98" name="Google Shape;98;p3"/>
          <p:cNvSpPr txBox="1">
            <a:spLocks noGrp="1"/>
          </p:cNvSpPr>
          <p:nvPr>
            <p:ph type="ctrTitle"/>
          </p:nvPr>
        </p:nvSpPr>
        <p:spPr>
          <a:xfrm>
            <a:off x="1795512" y="1545452"/>
            <a:ext cx="5553000" cy="205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Barlow Condensed Medium"/>
              <a:buNone/>
              <a:defRPr sz="6000">
                <a:latin typeface="Barlow Condensed Medium"/>
                <a:ea typeface="Barlow Condensed Medium"/>
                <a:cs typeface="Barlow Condensed Medium"/>
                <a:sym typeface="Barlow Condensed Medium"/>
              </a:defRPr>
            </a:lvl1pPr>
            <a:lvl2pPr lvl="1" algn="r" rtl="0">
              <a:spcBef>
                <a:spcPts val="0"/>
              </a:spcBef>
              <a:spcAft>
                <a:spcPts val="0"/>
              </a:spcAft>
              <a:buClr>
                <a:srgbClr val="0B139E"/>
              </a:buClr>
              <a:buSzPts val="5200"/>
              <a:buNone/>
              <a:defRPr sz="5200">
                <a:solidFill>
                  <a:srgbClr val="0B139E"/>
                </a:solidFill>
              </a:defRPr>
            </a:lvl2pPr>
            <a:lvl3pPr lvl="2" algn="r" rtl="0">
              <a:spcBef>
                <a:spcPts val="0"/>
              </a:spcBef>
              <a:spcAft>
                <a:spcPts val="0"/>
              </a:spcAft>
              <a:buClr>
                <a:srgbClr val="0B139E"/>
              </a:buClr>
              <a:buSzPts val="5200"/>
              <a:buNone/>
              <a:defRPr sz="5200">
                <a:solidFill>
                  <a:srgbClr val="0B139E"/>
                </a:solidFill>
              </a:defRPr>
            </a:lvl3pPr>
            <a:lvl4pPr lvl="3" algn="r" rtl="0">
              <a:spcBef>
                <a:spcPts val="0"/>
              </a:spcBef>
              <a:spcAft>
                <a:spcPts val="0"/>
              </a:spcAft>
              <a:buClr>
                <a:srgbClr val="0B139E"/>
              </a:buClr>
              <a:buSzPts val="5200"/>
              <a:buNone/>
              <a:defRPr sz="5200">
                <a:solidFill>
                  <a:srgbClr val="0B139E"/>
                </a:solidFill>
              </a:defRPr>
            </a:lvl4pPr>
            <a:lvl5pPr lvl="4" algn="r" rtl="0">
              <a:spcBef>
                <a:spcPts val="0"/>
              </a:spcBef>
              <a:spcAft>
                <a:spcPts val="0"/>
              </a:spcAft>
              <a:buClr>
                <a:srgbClr val="0B139E"/>
              </a:buClr>
              <a:buSzPts val="5200"/>
              <a:buNone/>
              <a:defRPr sz="5200">
                <a:solidFill>
                  <a:srgbClr val="0B139E"/>
                </a:solidFill>
              </a:defRPr>
            </a:lvl5pPr>
            <a:lvl6pPr lvl="5" algn="r" rtl="0">
              <a:spcBef>
                <a:spcPts val="0"/>
              </a:spcBef>
              <a:spcAft>
                <a:spcPts val="0"/>
              </a:spcAft>
              <a:buClr>
                <a:srgbClr val="0B139E"/>
              </a:buClr>
              <a:buSzPts val="5200"/>
              <a:buNone/>
              <a:defRPr sz="5200">
                <a:solidFill>
                  <a:srgbClr val="0B139E"/>
                </a:solidFill>
              </a:defRPr>
            </a:lvl6pPr>
            <a:lvl7pPr lvl="6" algn="r" rtl="0">
              <a:spcBef>
                <a:spcPts val="0"/>
              </a:spcBef>
              <a:spcAft>
                <a:spcPts val="0"/>
              </a:spcAft>
              <a:buClr>
                <a:srgbClr val="0B139E"/>
              </a:buClr>
              <a:buSzPts val="5200"/>
              <a:buNone/>
              <a:defRPr sz="5200">
                <a:solidFill>
                  <a:srgbClr val="0B139E"/>
                </a:solidFill>
              </a:defRPr>
            </a:lvl7pPr>
            <a:lvl8pPr lvl="7" algn="r" rtl="0">
              <a:spcBef>
                <a:spcPts val="0"/>
              </a:spcBef>
              <a:spcAft>
                <a:spcPts val="0"/>
              </a:spcAft>
              <a:buClr>
                <a:srgbClr val="0B139E"/>
              </a:buClr>
              <a:buSzPts val="5200"/>
              <a:buNone/>
              <a:defRPr sz="5200">
                <a:solidFill>
                  <a:srgbClr val="0B139E"/>
                </a:solidFill>
              </a:defRPr>
            </a:lvl8pPr>
            <a:lvl9pPr lvl="8" algn="r" rtl="0">
              <a:spcBef>
                <a:spcPts val="0"/>
              </a:spcBef>
              <a:spcAft>
                <a:spcPts val="0"/>
              </a:spcAft>
              <a:buClr>
                <a:srgbClr val="0B139E"/>
              </a:buClr>
              <a:buSzPts val="5200"/>
              <a:buNone/>
              <a:defRPr sz="5200">
                <a:solidFill>
                  <a:srgbClr val="0B139E"/>
                </a:solidFill>
              </a:defRPr>
            </a:lvl9pPr>
          </a:lstStyle>
          <a:p>
            <a:endParaRPr/>
          </a:p>
        </p:txBody>
      </p:sp>
      <p:grpSp>
        <p:nvGrpSpPr>
          <p:cNvPr id="99" name="Google Shape;99;p3"/>
          <p:cNvGrpSpPr/>
          <p:nvPr/>
        </p:nvGrpSpPr>
        <p:grpSpPr>
          <a:xfrm flipH="1">
            <a:off x="-9" y="2397713"/>
            <a:ext cx="2550204" cy="2757917"/>
            <a:chOff x="1384075" y="241450"/>
            <a:chExt cx="4822625" cy="5215425"/>
          </a:xfrm>
        </p:grpSpPr>
        <p:sp>
          <p:nvSpPr>
            <p:cNvPr id="100" name="Google Shape;100;p3"/>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4827375" y="1479000"/>
              <a:ext cx="691350" cy="795600"/>
            </a:xfrm>
            <a:custGeom>
              <a:avLst/>
              <a:gdLst/>
              <a:ahLst/>
              <a:cxnLst/>
              <a:rect l="l" t="t" r="r" b="b"/>
              <a:pathLst>
                <a:path w="27654" h="31824" extrusionOk="0">
                  <a:moveTo>
                    <a:pt x="27653" y="1"/>
                  </a:moveTo>
                  <a:lnTo>
                    <a:pt x="0" y="15845"/>
                  </a:lnTo>
                  <a:lnTo>
                    <a:pt x="27653" y="31823"/>
                  </a:lnTo>
                  <a:lnTo>
                    <a:pt x="27653"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827375" y="1875125"/>
              <a:ext cx="691350" cy="1195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518700" y="2274575"/>
              <a:ext cx="688000" cy="795600"/>
            </a:xfrm>
            <a:custGeom>
              <a:avLst/>
              <a:gdLst/>
              <a:ahLst/>
              <a:cxnLst/>
              <a:rect l="l" t="t" r="r" b="b"/>
              <a:pathLst>
                <a:path w="27520" h="31824" extrusionOk="0">
                  <a:moveTo>
                    <a:pt x="0" y="0"/>
                  </a:moveTo>
                  <a:lnTo>
                    <a:pt x="0" y="31823"/>
                  </a:lnTo>
                  <a:lnTo>
                    <a:pt x="27520" y="15978"/>
                  </a:lnTo>
                  <a:lnTo>
                    <a:pt x="0" y="0"/>
                  </a:lnTo>
                  <a:close/>
                </a:path>
              </a:pathLst>
            </a:custGeom>
            <a:solidFill>
              <a:srgbClr val="FF82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827375" y="3865700"/>
              <a:ext cx="691350" cy="1195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rgbClr val="01879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4830700" y="4661275"/>
              <a:ext cx="688025" cy="795600"/>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5518700" y="3865700"/>
              <a:ext cx="688000" cy="795600"/>
            </a:xfrm>
            <a:custGeom>
              <a:avLst/>
              <a:gdLst/>
              <a:ahLst/>
              <a:cxnLst/>
              <a:rect l="l" t="t" r="r" b="b"/>
              <a:pathLst>
                <a:path w="27520" h="31824" extrusionOk="0">
                  <a:moveTo>
                    <a:pt x="0" y="1"/>
                  </a:moveTo>
                  <a:lnTo>
                    <a:pt x="0" y="31824"/>
                  </a:lnTo>
                  <a:lnTo>
                    <a:pt x="27520" y="15979"/>
                  </a:lnTo>
                  <a:lnTo>
                    <a:pt x="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139375" y="2670675"/>
              <a:ext cx="688025" cy="798950"/>
            </a:xfrm>
            <a:custGeom>
              <a:avLst/>
              <a:gdLst/>
              <a:ahLst/>
              <a:cxnLst/>
              <a:rect l="l" t="t" r="r" b="b"/>
              <a:pathLst>
                <a:path w="27521" h="31958" extrusionOk="0">
                  <a:moveTo>
                    <a:pt x="27520" y="1"/>
                  </a:moveTo>
                  <a:lnTo>
                    <a:pt x="1" y="15979"/>
                  </a:lnTo>
                  <a:lnTo>
                    <a:pt x="27520" y="31957"/>
                  </a:lnTo>
                  <a:lnTo>
                    <a:pt x="2752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139375" y="3070150"/>
              <a:ext cx="688025" cy="795575"/>
            </a:xfrm>
            <a:custGeom>
              <a:avLst/>
              <a:gdLst/>
              <a:ahLst/>
              <a:cxnLst/>
              <a:rect l="l" t="t" r="r" b="b"/>
              <a:pathLst>
                <a:path w="27521" h="31823" extrusionOk="0">
                  <a:moveTo>
                    <a:pt x="1" y="0"/>
                  </a:moveTo>
                  <a:lnTo>
                    <a:pt x="1" y="31823"/>
                  </a:lnTo>
                  <a:lnTo>
                    <a:pt x="27520" y="15978"/>
                  </a:lnTo>
                  <a:lnTo>
                    <a:pt x="1"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451375" y="3070150"/>
              <a:ext cx="688025" cy="795575"/>
            </a:xfrm>
            <a:custGeom>
              <a:avLst/>
              <a:gdLst/>
              <a:ahLst/>
              <a:cxnLst/>
              <a:rect l="l" t="t" r="r" b="b"/>
              <a:pathLst>
                <a:path w="27521" h="31823" extrusionOk="0">
                  <a:moveTo>
                    <a:pt x="27521" y="0"/>
                  </a:moveTo>
                  <a:lnTo>
                    <a:pt x="1" y="15978"/>
                  </a:lnTo>
                  <a:lnTo>
                    <a:pt x="27521" y="31823"/>
                  </a:lnTo>
                  <a:lnTo>
                    <a:pt x="27521"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3451375" y="1479000"/>
              <a:ext cx="688025" cy="795600"/>
            </a:xfrm>
            <a:custGeom>
              <a:avLst/>
              <a:gdLst/>
              <a:ahLst/>
              <a:cxnLst/>
              <a:rect l="l" t="t" r="r" b="b"/>
              <a:pathLst>
                <a:path w="27521" h="31824" extrusionOk="0">
                  <a:moveTo>
                    <a:pt x="27521" y="1"/>
                  </a:moveTo>
                  <a:lnTo>
                    <a:pt x="1" y="15845"/>
                  </a:lnTo>
                  <a:lnTo>
                    <a:pt x="27521" y="31823"/>
                  </a:lnTo>
                  <a:lnTo>
                    <a:pt x="27521" y="1"/>
                  </a:lnTo>
                  <a:close/>
                </a:path>
              </a:pathLst>
            </a:custGeom>
            <a:solidFill>
              <a:srgbClr val="1DCDC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3448050" y="1878450"/>
              <a:ext cx="694675" cy="1191725"/>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139375" y="1878450"/>
              <a:ext cx="688025" cy="1191725"/>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rgbClr val="01879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4382875" y="241450"/>
              <a:ext cx="201000" cy="229350"/>
            </a:xfrm>
            <a:custGeom>
              <a:avLst/>
              <a:gdLst/>
              <a:ahLst/>
              <a:cxnLst/>
              <a:rect l="l" t="t" r="r" b="b"/>
              <a:pathLst>
                <a:path w="8040" h="9174" extrusionOk="0">
                  <a:moveTo>
                    <a:pt x="8040" y="0"/>
                  </a:moveTo>
                  <a:lnTo>
                    <a:pt x="1" y="4604"/>
                  </a:lnTo>
                  <a:lnTo>
                    <a:pt x="8040" y="9174"/>
                  </a:lnTo>
                  <a:lnTo>
                    <a:pt x="8040" y="0"/>
                  </a:lnTo>
                  <a:close/>
                </a:path>
              </a:pathLst>
            </a:custGeom>
            <a:solidFill>
              <a:srgbClr val="01879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4139375" y="682600"/>
              <a:ext cx="688025" cy="796425"/>
            </a:xfrm>
            <a:custGeom>
              <a:avLst/>
              <a:gdLst/>
              <a:ahLst/>
              <a:cxnLst/>
              <a:rect l="l" t="t" r="r" b="b"/>
              <a:pathLst>
                <a:path w="27521" h="31857" extrusionOk="0">
                  <a:moveTo>
                    <a:pt x="1" y="0"/>
                  </a:moveTo>
                  <a:lnTo>
                    <a:pt x="1" y="31857"/>
                  </a:lnTo>
                  <a:lnTo>
                    <a:pt x="27520" y="15845"/>
                  </a:lnTo>
                  <a:lnTo>
                    <a:pt x="1" y="0"/>
                  </a:lnTo>
                  <a:close/>
                </a:path>
              </a:pathLst>
            </a:custGeom>
            <a:solidFill>
              <a:srgbClr val="1DCDC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451375" y="4661275"/>
              <a:ext cx="1376025" cy="795600"/>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139375" y="3865700"/>
              <a:ext cx="688025" cy="1195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139375" y="3469600"/>
              <a:ext cx="688025" cy="795575"/>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rgbClr val="FF82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3451375" y="3469600"/>
              <a:ext cx="688025" cy="795575"/>
            </a:xfrm>
            <a:custGeom>
              <a:avLst/>
              <a:gdLst/>
              <a:ahLst/>
              <a:cxnLst/>
              <a:rect l="l" t="t" r="r" b="b"/>
              <a:pathLst>
                <a:path w="27521" h="31823" extrusionOk="0">
                  <a:moveTo>
                    <a:pt x="1" y="0"/>
                  </a:moveTo>
                  <a:lnTo>
                    <a:pt x="1" y="31823"/>
                  </a:lnTo>
                  <a:lnTo>
                    <a:pt x="27521" y="15845"/>
                  </a:lnTo>
                  <a:lnTo>
                    <a:pt x="1" y="0"/>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3451375" y="2670675"/>
              <a:ext cx="1376025" cy="1195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2760050" y="2670675"/>
              <a:ext cx="691350" cy="798950"/>
            </a:xfrm>
            <a:custGeom>
              <a:avLst/>
              <a:gdLst/>
              <a:ahLst/>
              <a:cxnLst/>
              <a:rect l="l" t="t" r="r" b="b"/>
              <a:pathLst>
                <a:path w="27654" h="31958" extrusionOk="0">
                  <a:moveTo>
                    <a:pt x="27654" y="1"/>
                  </a:moveTo>
                  <a:lnTo>
                    <a:pt x="1" y="15979"/>
                  </a:lnTo>
                  <a:lnTo>
                    <a:pt x="27654" y="31957"/>
                  </a:lnTo>
                  <a:lnTo>
                    <a:pt x="27654"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2760050" y="3070150"/>
              <a:ext cx="691350" cy="795575"/>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2072075" y="1479000"/>
              <a:ext cx="688000" cy="795600"/>
            </a:xfrm>
            <a:custGeom>
              <a:avLst/>
              <a:gdLst/>
              <a:ahLst/>
              <a:cxnLst/>
              <a:rect l="l" t="t" r="r" b="b"/>
              <a:pathLst>
                <a:path w="27520" h="31824" extrusionOk="0">
                  <a:moveTo>
                    <a:pt x="27520" y="1"/>
                  </a:moveTo>
                  <a:lnTo>
                    <a:pt x="0" y="15845"/>
                  </a:lnTo>
                  <a:lnTo>
                    <a:pt x="27520" y="31823"/>
                  </a:lnTo>
                  <a:lnTo>
                    <a:pt x="27520" y="1"/>
                  </a:lnTo>
                  <a:close/>
                </a:path>
              </a:pathLst>
            </a:custGeom>
            <a:solidFill>
              <a:srgbClr val="FFD497"/>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967825" y="2486400"/>
              <a:ext cx="322750" cy="371950"/>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2065400" y="1412275"/>
              <a:ext cx="218500" cy="254375"/>
            </a:xfrm>
            <a:custGeom>
              <a:avLst/>
              <a:gdLst/>
              <a:ahLst/>
              <a:cxnLst/>
              <a:rect l="l" t="t" r="r" b="b"/>
              <a:pathLst>
                <a:path w="8740" h="10175" extrusionOk="0">
                  <a:moveTo>
                    <a:pt x="0" y="1"/>
                  </a:moveTo>
                  <a:lnTo>
                    <a:pt x="0" y="10175"/>
                  </a:lnTo>
                  <a:lnTo>
                    <a:pt x="8740" y="5005"/>
                  </a:lnTo>
                  <a:lnTo>
                    <a:pt x="0" y="1"/>
                  </a:lnTo>
                  <a:close/>
                </a:path>
              </a:pathLst>
            </a:custGeom>
            <a:solidFill>
              <a:srgbClr val="FFD497"/>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2760050" y="1878450"/>
              <a:ext cx="691350" cy="1191725"/>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rgbClr val="FF82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2760050" y="1479000"/>
              <a:ext cx="691350" cy="795600"/>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2072075" y="3865700"/>
              <a:ext cx="688000" cy="795600"/>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1384075" y="4661275"/>
              <a:ext cx="688025" cy="795600"/>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2760050" y="3865700"/>
              <a:ext cx="691350" cy="1591175"/>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2760050" y="3469600"/>
              <a:ext cx="691350" cy="795575"/>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3448050" y="3469600"/>
              <a:ext cx="691350" cy="159115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2760050" y="2670675"/>
              <a:ext cx="1379350" cy="1195050"/>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3"/>
          <p:cNvGrpSpPr/>
          <p:nvPr/>
        </p:nvGrpSpPr>
        <p:grpSpPr>
          <a:xfrm flipH="1">
            <a:off x="6278928" y="-258568"/>
            <a:ext cx="2865062" cy="3613974"/>
            <a:chOff x="-26858" y="-227337"/>
            <a:chExt cx="2186403" cy="2757917"/>
          </a:xfrm>
        </p:grpSpPr>
        <p:sp>
          <p:nvSpPr>
            <p:cNvPr id="145" name="Google Shape;145;p3"/>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rgbClr val="01879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rgbClr val="1DCDC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rgbClr val="01879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rgbClr val="01879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rgbClr val="1DCDC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FF82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rgbClr val="FFD497"/>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rgbClr val="FF82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rgbClr val="FFD497"/>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rgbClr val="FF82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DESIGN 2">
  <p:cSld name="CUSTOM_2_1">
    <p:spTree>
      <p:nvGrpSpPr>
        <p:cNvPr id="1" name="Shape 307"/>
        <p:cNvGrpSpPr/>
        <p:nvPr/>
      </p:nvGrpSpPr>
      <p:grpSpPr>
        <a:xfrm>
          <a:off x="0" y="0"/>
          <a:ext cx="0" cy="0"/>
          <a:chOff x="0" y="0"/>
          <a:chExt cx="0" cy="0"/>
        </a:xfrm>
      </p:grpSpPr>
      <p:sp>
        <p:nvSpPr>
          <p:cNvPr id="308" name="Google Shape;308;p7"/>
          <p:cNvSpPr txBox="1">
            <a:spLocks noGrp="1"/>
          </p:cNvSpPr>
          <p:nvPr>
            <p:ph type="ctrTitle"/>
          </p:nvPr>
        </p:nvSpPr>
        <p:spPr>
          <a:xfrm flipH="1">
            <a:off x="770700" y="468450"/>
            <a:ext cx="80955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309" name="Google Shape;309;p7"/>
          <p:cNvCxnSpPr/>
          <p:nvPr/>
        </p:nvCxnSpPr>
        <p:spPr>
          <a:xfrm>
            <a:off x="498026" y="-1604650"/>
            <a:ext cx="0" cy="2664900"/>
          </a:xfrm>
          <a:prstGeom prst="straightConnector1">
            <a:avLst/>
          </a:prstGeom>
          <a:noFill/>
          <a:ln w="28575" cap="flat" cmpd="sng">
            <a:solidFill>
              <a:schemeClr val="lt2"/>
            </a:solidFill>
            <a:prstDash val="solid"/>
            <a:round/>
            <a:headEnd type="none" w="med" len="med"/>
            <a:tailEnd type="none" w="med" len="med"/>
          </a:ln>
        </p:spPr>
      </p:cxnSp>
      <p:grpSp>
        <p:nvGrpSpPr>
          <p:cNvPr id="310" name="Google Shape;310;p7"/>
          <p:cNvGrpSpPr/>
          <p:nvPr/>
        </p:nvGrpSpPr>
        <p:grpSpPr>
          <a:xfrm rot="10800000" flipH="1">
            <a:off x="6396261" y="4059387"/>
            <a:ext cx="2761414" cy="1094590"/>
            <a:chOff x="5543377" y="-26648"/>
            <a:chExt cx="3613943" cy="1432521"/>
          </a:xfrm>
        </p:grpSpPr>
        <p:sp>
          <p:nvSpPr>
            <p:cNvPr id="311" name="Google Shape;311;p7"/>
            <p:cNvSpPr/>
            <p:nvPr/>
          </p:nvSpPr>
          <p:spPr>
            <a:xfrm rot="-5400000">
              <a:off x="7539604" y="-62757"/>
              <a:ext cx="479036" cy="551254"/>
            </a:xfrm>
            <a:custGeom>
              <a:avLst/>
              <a:gdLst/>
              <a:ahLst/>
              <a:cxnLst/>
              <a:rect l="l" t="t" r="r" b="b"/>
              <a:pathLst>
                <a:path w="27654" h="31823" extrusionOk="0">
                  <a:moveTo>
                    <a:pt x="27653" y="0"/>
                  </a:moveTo>
                  <a:lnTo>
                    <a:pt x="0" y="15978"/>
                  </a:lnTo>
                  <a:lnTo>
                    <a:pt x="27653" y="31823"/>
                  </a:lnTo>
                  <a:lnTo>
                    <a:pt x="27653" y="0"/>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rot="-5400000">
              <a:off x="6437042" y="-62766"/>
              <a:ext cx="479036" cy="551271"/>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rot="-5400000">
              <a:off x="6849922" y="-201155"/>
              <a:ext cx="479036" cy="828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rot="-5400000">
              <a:off x="8229270" y="-201155"/>
              <a:ext cx="479036" cy="828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rot="-5400000">
              <a:off x="8643318" y="-63918"/>
              <a:ext cx="476733" cy="551271"/>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rot="-5400000">
              <a:off x="7816399" y="-62757"/>
              <a:ext cx="479036" cy="551254"/>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rot="-5400000">
              <a:off x="7539604" y="-62757"/>
              <a:ext cx="479036" cy="551254"/>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rot="-5400000">
              <a:off x="7265113" y="413968"/>
              <a:ext cx="476733" cy="553592"/>
            </a:xfrm>
            <a:custGeom>
              <a:avLst/>
              <a:gdLst/>
              <a:ahLst/>
              <a:cxnLst/>
              <a:rect l="l" t="t" r="r" b="b"/>
              <a:pathLst>
                <a:path w="27521" h="31958" extrusionOk="0">
                  <a:moveTo>
                    <a:pt x="27520" y="1"/>
                  </a:moveTo>
                  <a:lnTo>
                    <a:pt x="1" y="15979"/>
                  </a:lnTo>
                  <a:lnTo>
                    <a:pt x="27520" y="31957"/>
                  </a:lnTo>
                  <a:lnTo>
                    <a:pt x="2752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rot="-5400000">
              <a:off x="7540756" y="415137"/>
              <a:ext cx="476733" cy="551254"/>
            </a:xfrm>
            <a:custGeom>
              <a:avLst/>
              <a:gdLst/>
              <a:ahLst/>
              <a:cxnLst/>
              <a:rect l="l" t="t" r="r" b="b"/>
              <a:pathLst>
                <a:path w="27521" h="31823" extrusionOk="0">
                  <a:moveTo>
                    <a:pt x="1" y="0"/>
                  </a:moveTo>
                  <a:lnTo>
                    <a:pt x="1" y="31823"/>
                  </a:lnTo>
                  <a:lnTo>
                    <a:pt x="27520" y="15978"/>
                  </a:lnTo>
                  <a:lnTo>
                    <a:pt x="1"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rot="-5400000">
              <a:off x="6852226" y="277891"/>
              <a:ext cx="476733" cy="825746"/>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rot="-5400000">
              <a:off x="5553199" y="611305"/>
              <a:ext cx="139273" cy="158917"/>
            </a:xfrm>
            <a:custGeom>
              <a:avLst/>
              <a:gdLst/>
              <a:ahLst/>
              <a:cxnLst/>
              <a:rect l="l" t="t" r="r" b="b"/>
              <a:pathLst>
                <a:path w="8040" h="9174" extrusionOk="0">
                  <a:moveTo>
                    <a:pt x="8040" y="0"/>
                  </a:moveTo>
                  <a:lnTo>
                    <a:pt x="1" y="4604"/>
                  </a:lnTo>
                  <a:lnTo>
                    <a:pt x="8040" y="9174"/>
                  </a:lnTo>
                  <a:lnTo>
                    <a:pt x="8040" y="0"/>
                  </a:lnTo>
                  <a:close/>
                </a:path>
              </a:pathLst>
            </a:custGeom>
            <a:solidFill>
              <a:srgbClr val="01879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rot="-5400000">
              <a:off x="5886623" y="414843"/>
              <a:ext cx="476733" cy="551843"/>
            </a:xfrm>
            <a:custGeom>
              <a:avLst/>
              <a:gdLst/>
              <a:ahLst/>
              <a:cxnLst/>
              <a:rect l="l" t="t" r="r" b="b"/>
              <a:pathLst>
                <a:path w="27521" h="31857" extrusionOk="0">
                  <a:moveTo>
                    <a:pt x="1" y="0"/>
                  </a:moveTo>
                  <a:lnTo>
                    <a:pt x="1" y="31857"/>
                  </a:lnTo>
                  <a:lnTo>
                    <a:pt x="27520" y="15845"/>
                  </a:lnTo>
                  <a:lnTo>
                    <a:pt x="1" y="0"/>
                  </a:lnTo>
                  <a:close/>
                </a:path>
              </a:pathLst>
            </a:custGeom>
            <a:solidFill>
              <a:srgbClr val="1DCDC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rot="-5400000">
              <a:off x="8404961" y="653513"/>
              <a:ext cx="953448" cy="551271"/>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rot="-5400000">
              <a:off x="8230422" y="276739"/>
              <a:ext cx="476733" cy="828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rot="-5400000">
              <a:off x="7817551" y="415137"/>
              <a:ext cx="476733" cy="551254"/>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5400000">
              <a:off x="7816399" y="-62757"/>
              <a:ext cx="479036" cy="551254"/>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rot="-5400000">
              <a:off x="7163985" y="515124"/>
              <a:ext cx="953448" cy="828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SLIDE">
  <p:cSld name="CUSTOM_3">
    <p:spTree>
      <p:nvGrpSpPr>
        <p:cNvPr id="1" name="Shape 33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9E6E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Barlow Condensed SemiBold"/>
              <a:buNone/>
              <a:defRPr sz="2800">
                <a:solidFill>
                  <a:srgbClr val="434343"/>
                </a:solidFill>
                <a:latin typeface="Barlow Condensed SemiBold"/>
                <a:ea typeface="Barlow Condensed SemiBold"/>
                <a:cs typeface="Barlow Condensed SemiBold"/>
                <a:sym typeface="Barlow Condensed SemiBold"/>
              </a:defRPr>
            </a:lvl1pPr>
            <a:lvl2pPr lvl="1">
              <a:spcBef>
                <a:spcPts val="0"/>
              </a:spcBef>
              <a:spcAft>
                <a:spcPts val="0"/>
              </a:spcAft>
              <a:buClr>
                <a:srgbClr val="434343"/>
              </a:buClr>
              <a:buSzPts val="2800"/>
              <a:buFont typeface="Barlow Condensed SemiBold"/>
              <a:buNone/>
              <a:defRPr sz="2800">
                <a:solidFill>
                  <a:srgbClr val="434343"/>
                </a:solidFill>
                <a:latin typeface="Barlow Condensed SemiBold"/>
                <a:ea typeface="Barlow Condensed SemiBold"/>
                <a:cs typeface="Barlow Condensed SemiBold"/>
                <a:sym typeface="Barlow Condensed SemiBold"/>
              </a:defRPr>
            </a:lvl2pPr>
            <a:lvl3pPr lvl="2">
              <a:spcBef>
                <a:spcPts val="0"/>
              </a:spcBef>
              <a:spcAft>
                <a:spcPts val="0"/>
              </a:spcAft>
              <a:buClr>
                <a:srgbClr val="434343"/>
              </a:buClr>
              <a:buSzPts val="2800"/>
              <a:buFont typeface="Barlow Condensed SemiBold"/>
              <a:buNone/>
              <a:defRPr sz="2800">
                <a:solidFill>
                  <a:srgbClr val="434343"/>
                </a:solidFill>
                <a:latin typeface="Barlow Condensed SemiBold"/>
                <a:ea typeface="Barlow Condensed SemiBold"/>
                <a:cs typeface="Barlow Condensed SemiBold"/>
                <a:sym typeface="Barlow Condensed SemiBold"/>
              </a:defRPr>
            </a:lvl3pPr>
            <a:lvl4pPr lvl="3">
              <a:spcBef>
                <a:spcPts val="0"/>
              </a:spcBef>
              <a:spcAft>
                <a:spcPts val="0"/>
              </a:spcAft>
              <a:buClr>
                <a:srgbClr val="434343"/>
              </a:buClr>
              <a:buSzPts val="2800"/>
              <a:buFont typeface="Barlow Condensed SemiBold"/>
              <a:buNone/>
              <a:defRPr sz="2800">
                <a:solidFill>
                  <a:srgbClr val="434343"/>
                </a:solidFill>
                <a:latin typeface="Barlow Condensed SemiBold"/>
                <a:ea typeface="Barlow Condensed SemiBold"/>
                <a:cs typeface="Barlow Condensed SemiBold"/>
                <a:sym typeface="Barlow Condensed SemiBold"/>
              </a:defRPr>
            </a:lvl4pPr>
            <a:lvl5pPr lvl="4">
              <a:spcBef>
                <a:spcPts val="0"/>
              </a:spcBef>
              <a:spcAft>
                <a:spcPts val="0"/>
              </a:spcAft>
              <a:buClr>
                <a:srgbClr val="434343"/>
              </a:buClr>
              <a:buSzPts val="2800"/>
              <a:buFont typeface="Barlow Condensed SemiBold"/>
              <a:buNone/>
              <a:defRPr sz="2800">
                <a:solidFill>
                  <a:srgbClr val="434343"/>
                </a:solidFill>
                <a:latin typeface="Barlow Condensed SemiBold"/>
                <a:ea typeface="Barlow Condensed SemiBold"/>
                <a:cs typeface="Barlow Condensed SemiBold"/>
                <a:sym typeface="Barlow Condensed SemiBold"/>
              </a:defRPr>
            </a:lvl5pPr>
            <a:lvl6pPr lvl="5">
              <a:spcBef>
                <a:spcPts val="0"/>
              </a:spcBef>
              <a:spcAft>
                <a:spcPts val="0"/>
              </a:spcAft>
              <a:buClr>
                <a:srgbClr val="434343"/>
              </a:buClr>
              <a:buSzPts val="2800"/>
              <a:buFont typeface="Barlow Condensed SemiBold"/>
              <a:buNone/>
              <a:defRPr sz="2800">
                <a:solidFill>
                  <a:srgbClr val="434343"/>
                </a:solidFill>
                <a:latin typeface="Barlow Condensed SemiBold"/>
                <a:ea typeface="Barlow Condensed SemiBold"/>
                <a:cs typeface="Barlow Condensed SemiBold"/>
                <a:sym typeface="Barlow Condensed SemiBold"/>
              </a:defRPr>
            </a:lvl6pPr>
            <a:lvl7pPr lvl="6">
              <a:spcBef>
                <a:spcPts val="0"/>
              </a:spcBef>
              <a:spcAft>
                <a:spcPts val="0"/>
              </a:spcAft>
              <a:buClr>
                <a:srgbClr val="434343"/>
              </a:buClr>
              <a:buSzPts val="2800"/>
              <a:buFont typeface="Barlow Condensed SemiBold"/>
              <a:buNone/>
              <a:defRPr sz="2800">
                <a:solidFill>
                  <a:srgbClr val="434343"/>
                </a:solidFill>
                <a:latin typeface="Barlow Condensed SemiBold"/>
                <a:ea typeface="Barlow Condensed SemiBold"/>
                <a:cs typeface="Barlow Condensed SemiBold"/>
                <a:sym typeface="Barlow Condensed SemiBold"/>
              </a:defRPr>
            </a:lvl7pPr>
            <a:lvl8pPr lvl="7">
              <a:spcBef>
                <a:spcPts val="0"/>
              </a:spcBef>
              <a:spcAft>
                <a:spcPts val="0"/>
              </a:spcAft>
              <a:buClr>
                <a:srgbClr val="434343"/>
              </a:buClr>
              <a:buSzPts val="2800"/>
              <a:buFont typeface="Barlow Condensed SemiBold"/>
              <a:buNone/>
              <a:defRPr sz="2800">
                <a:solidFill>
                  <a:srgbClr val="434343"/>
                </a:solidFill>
                <a:latin typeface="Barlow Condensed SemiBold"/>
                <a:ea typeface="Barlow Condensed SemiBold"/>
                <a:cs typeface="Barlow Condensed SemiBold"/>
                <a:sym typeface="Barlow Condensed SemiBold"/>
              </a:defRPr>
            </a:lvl8pPr>
            <a:lvl9pPr lvl="8">
              <a:spcBef>
                <a:spcPts val="0"/>
              </a:spcBef>
              <a:spcAft>
                <a:spcPts val="0"/>
              </a:spcAft>
              <a:buClr>
                <a:srgbClr val="434343"/>
              </a:buClr>
              <a:buSzPts val="2800"/>
              <a:buFont typeface="Barlow Condensed SemiBold"/>
              <a:buNone/>
              <a:defRPr sz="2800">
                <a:solidFill>
                  <a:srgbClr val="434343"/>
                </a:solidFill>
                <a:latin typeface="Barlow Condensed SemiBold"/>
                <a:ea typeface="Barlow Condensed SemiBold"/>
                <a:cs typeface="Barlow Condensed SemiBold"/>
                <a:sym typeface="Barlow Condense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34343"/>
              </a:buClr>
              <a:buSzPts val="1800"/>
              <a:buFont typeface="Arvo"/>
              <a:buChar char="●"/>
              <a:defRPr sz="1800">
                <a:solidFill>
                  <a:srgbClr val="434343"/>
                </a:solidFill>
                <a:latin typeface="Arvo"/>
                <a:ea typeface="Arvo"/>
                <a:cs typeface="Arvo"/>
                <a:sym typeface="Arvo"/>
              </a:defRPr>
            </a:lvl1pPr>
            <a:lvl2pPr marL="914400" lvl="1" indent="-317500">
              <a:lnSpc>
                <a:spcPct val="115000"/>
              </a:lnSpc>
              <a:spcBef>
                <a:spcPts val="1600"/>
              </a:spcBef>
              <a:spcAft>
                <a:spcPts val="0"/>
              </a:spcAft>
              <a:buClr>
                <a:srgbClr val="434343"/>
              </a:buClr>
              <a:buSzPts val="1400"/>
              <a:buFont typeface="Arvo"/>
              <a:buChar char="○"/>
              <a:defRPr>
                <a:solidFill>
                  <a:srgbClr val="434343"/>
                </a:solidFill>
                <a:latin typeface="Arvo"/>
                <a:ea typeface="Arvo"/>
                <a:cs typeface="Arvo"/>
                <a:sym typeface="Arvo"/>
              </a:defRPr>
            </a:lvl2pPr>
            <a:lvl3pPr marL="1371600" lvl="2" indent="-317500">
              <a:lnSpc>
                <a:spcPct val="115000"/>
              </a:lnSpc>
              <a:spcBef>
                <a:spcPts val="1600"/>
              </a:spcBef>
              <a:spcAft>
                <a:spcPts val="0"/>
              </a:spcAft>
              <a:buClr>
                <a:srgbClr val="434343"/>
              </a:buClr>
              <a:buSzPts val="1400"/>
              <a:buFont typeface="Arvo"/>
              <a:buChar char="■"/>
              <a:defRPr>
                <a:solidFill>
                  <a:srgbClr val="434343"/>
                </a:solidFill>
                <a:latin typeface="Arvo"/>
                <a:ea typeface="Arvo"/>
                <a:cs typeface="Arvo"/>
                <a:sym typeface="Arvo"/>
              </a:defRPr>
            </a:lvl3pPr>
            <a:lvl4pPr marL="1828800" lvl="3" indent="-317500">
              <a:lnSpc>
                <a:spcPct val="115000"/>
              </a:lnSpc>
              <a:spcBef>
                <a:spcPts val="1600"/>
              </a:spcBef>
              <a:spcAft>
                <a:spcPts val="0"/>
              </a:spcAft>
              <a:buClr>
                <a:srgbClr val="434343"/>
              </a:buClr>
              <a:buSzPts val="1400"/>
              <a:buFont typeface="Arvo"/>
              <a:buChar char="●"/>
              <a:defRPr>
                <a:solidFill>
                  <a:srgbClr val="434343"/>
                </a:solidFill>
                <a:latin typeface="Arvo"/>
                <a:ea typeface="Arvo"/>
                <a:cs typeface="Arvo"/>
                <a:sym typeface="Arvo"/>
              </a:defRPr>
            </a:lvl4pPr>
            <a:lvl5pPr marL="2286000" lvl="4" indent="-317500">
              <a:lnSpc>
                <a:spcPct val="115000"/>
              </a:lnSpc>
              <a:spcBef>
                <a:spcPts val="1600"/>
              </a:spcBef>
              <a:spcAft>
                <a:spcPts val="0"/>
              </a:spcAft>
              <a:buClr>
                <a:srgbClr val="434343"/>
              </a:buClr>
              <a:buSzPts val="1400"/>
              <a:buFont typeface="Arvo"/>
              <a:buChar char="○"/>
              <a:defRPr>
                <a:solidFill>
                  <a:srgbClr val="434343"/>
                </a:solidFill>
                <a:latin typeface="Arvo"/>
                <a:ea typeface="Arvo"/>
                <a:cs typeface="Arvo"/>
                <a:sym typeface="Arvo"/>
              </a:defRPr>
            </a:lvl5pPr>
            <a:lvl6pPr marL="2743200" lvl="5" indent="-317500">
              <a:lnSpc>
                <a:spcPct val="115000"/>
              </a:lnSpc>
              <a:spcBef>
                <a:spcPts val="1600"/>
              </a:spcBef>
              <a:spcAft>
                <a:spcPts val="0"/>
              </a:spcAft>
              <a:buClr>
                <a:srgbClr val="434343"/>
              </a:buClr>
              <a:buSzPts val="1400"/>
              <a:buFont typeface="Arvo"/>
              <a:buChar char="■"/>
              <a:defRPr>
                <a:solidFill>
                  <a:srgbClr val="434343"/>
                </a:solidFill>
                <a:latin typeface="Arvo"/>
                <a:ea typeface="Arvo"/>
                <a:cs typeface="Arvo"/>
                <a:sym typeface="Arvo"/>
              </a:defRPr>
            </a:lvl6pPr>
            <a:lvl7pPr marL="3200400" lvl="6" indent="-317500">
              <a:lnSpc>
                <a:spcPct val="115000"/>
              </a:lnSpc>
              <a:spcBef>
                <a:spcPts val="1600"/>
              </a:spcBef>
              <a:spcAft>
                <a:spcPts val="0"/>
              </a:spcAft>
              <a:buClr>
                <a:srgbClr val="434343"/>
              </a:buClr>
              <a:buSzPts val="1400"/>
              <a:buFont typeface="Arvo"/>
              <a:buChar char="●"/>
              <a:defRPr>
                <a:solidFill>
                  <a:srgbClr val="434343"/>
                </a:solidFill>
                <a:latin typeface="Arvo"/>
                <a:ea typeface="Arvo"/>
                <a:cs typeface="Arvo"/>
                <a:sym typeface="Arvo"/>
              </a:defRPr>
            </a:lvl7pPr>
            <a:lvl8pPr marL="3657600" lvl="7" indent="-317500">
              <a:lnSpc>
                <a:spcPct val="115000"/>
              </a:lnSpc>
              <a:spcBef>
                <a:spcPts val="1600"/>
              </a:spcBef>
              <a:spcAft>
                <a:spcPts val="0"/>
              </a:spcAft>
              <a:buClr>
                <a:srgbClr val="434343"/>
              </a:buClr>
              <a:buSzPts val="1400"/>
              <a:buFont typeface="Arvo"/>
              <a:buChar char="○"/>
              <a:defRPr>
                <a:solidFill>
                  <a:srgbClr val="434343"/>
                </a:solidFill>
                <a:latin typeface="Arvo"/>
                <a:ea typeface="Arvo"/>
                <a:cs typeface="Arvo"/>
                <a:sym typeface="Arvo"/>
              </a:defRPr>
            </a:lvl8pPr>
            <a:lvl9pPr marL="4114800" lvl="8" indent="-317500">
              <a:lnSpc>
                <a:spcPct val="115000"/>
              </a:lnSpc>
              <a:spcBef>
                <a:spcPts val="1600"/>
              </a:spcBef>
              <a:spcAft>
                <a:spcPts val="1600"/>
              </a:spcAft>
              <a:buClr>
                <a:srgbClr val="434343"/>
              </a:buClr>
              <a:buSzPts val="1400"/>
              <a:buFont typeface="Arvo"/>
              <a:buChar char="■"/>
              <a:defRPr>
                <a:solidFill>
                  <a:srgbClr val="434343"/>
                </a:solidFill>
                <a:latin typeface="Arvo"/>
                <a:ea typeface="Arvo"/>
                <a:cs typeface="Arvo"/>
                <a:sym typeface="Arv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9E6E1"/>
        </a:solidFill>
        <a:effectLst/>
      </p:bgPr>
    </p:bg>
    <p:spTree>
      <p:nvGrpSpPr>
        <p:cNvPr id="1" name="Shape 341"/>
        <p:cNvGrpSpPr/>
        <p:nvPr/>
      </p:nvGrpSpPr>
      <p:grpSpPr>
        <a:xfrm>
          <a:off x="0" y="0"/>
          <a:ext cx="0" cy="0"/>
          <a:chOff x="0" y="0"/>
          <a:chExt cx="0" cy="0"/>
        </a:xfrm>
      </p:grpSpPr>
      <p:sp>
        <p:nvSpPr>
          <p:cNvPr id="342" name="Google Shape;342;p11"/>
          <p:cNvSpPr txBox="1">
            <a:spLocks noGrp="1"/>
          </p:cNvSpPr>
          <p:nvPr>
            <p:ph type="ctrTitle"/>
          </p:nvPr>
        </p:nvSpPr>
        <p:spPr>
          <a:xfrm>
            <a:off x="1655618" y="1808018"/>
            <a:ext cx="5728854" cy="125663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dirty="0"/>
              <a:t>交互式图像分割</a:t>
            </a:r>
            <a:endParaRPr dirty="0"/>
          </a:p>
        </p:txBody>
      </p:sp>
      <p:sp>
        <p:nvSpPr>
          <p:cNvPr id="2" name="文本框 1">
            <a:extLst>
              <a:ext uri="{FF2B5EF4-FFF2-40B4-BE49-F238E27FC236}">
                <a16:creationId xmlns:a16="http://schemas.microsoft.com/office/drawing/2014/main" id="{E362BE77-2792-554B-B424-747E6F757AED}"/>
              </a:ext>
            </a:extLst>
          </p:cNvPr>
          <p:cNvSpPr txBox="1"/>
          <p:nvPr/>
        </p:nvSpPr>
        <p:spPr>
          <a:xfrm flipH="1">
            <a:off x="5269346" y="3620655"/>
            <a:ext cx="2854036" cy="738664"/>
          </a:xfrm>
          <a:prstGeom prst="rect">
            <a:avLst/>
          </a:prstGeom>
          <a:noFill/>
        </p:spPr>
        <p:txBody>
          <a:bodyPr wrap="square" rtlCol="0">
            <a:spAutoFit/>
          </a:bodyPr>
          <a:lstStyle/>
          <a:p>
            <a:r>
              <a:rPr lang="zh-CN" altLang="en-US" dirty="0"/>
              <a:t>陈磊</a:t>
            </a:r>
            <a:endParaRPr lang="en-US" altLang="zh-CN" dirty="0"/>
          </a:p>
          <a:p>
            <a:r>
              <a:rPr lang="zh-CN" altLang="en-US" dirty="0"/>
              <a:t>计算机科学与技术</a:t>
            </a:r>
            <a:endParaRPr lang="en-US" altLang="zh-CN" dirty="0"/>
          </a:p>
          <a:p>
            <a:r>
              <a:rPr lang="en-US" altLang="zh-CN" dirty="0"/>
              <a:t>82342223</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21" name="Google Shape;621;p21"/>
          <p:cNvSpPr txBox="1">
            <a:spLocks noGrp="1"/>
          </p:cNvSpPr>
          <p:nvPr>
            <p:ph type="ctrTitle"/>
          </p:nvPr>
        </p:nvSpPr>
        <p:spPr>
          <a:xfrm flipH="1">
            <a:off x="770700" y="468450"/>
            <a:ext cx="8095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dirty="0"/>
              <a:t>图割优化</a:t>
            </a:r>
            <a:endParaRPr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E89C336-CBBA-4E8D-8FE6-29977286B06D}"/>
                  </a:ext>
                </a:extLst>
              </p:cNvPr>
              <p:cNvSpPr txBox="1"/>
              <p:nvPr/>
            </p:nvSpPr>
            <p:spPr>
              <a:xfrm>
                <a:off x="1842655" y="1046250"/>
                <a:ext cx="4608944" cy="3425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effectLst/>
                          <a:latin typeface="Cambria Math" panose="02040503050406030204" pitchFamily="18" charset="0"/>
                          <a:ea typeface="宋体" panose="02010600030101010101" pitchFamily="2" charset="-122"/>
                          <a:cs typeface="Times New Roman" panose="02020603050405020304" pitchFamily="18" charset="0"/>
                        </a:rPr>
                        <m:t>𝐸</m:t>
                      </m:r>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𝐿</m:t>
                          </m:r>
                        </m:e>
                      </m:d>
                      <m:r>
                        <a:rPr lang="en-US" altLang="zh-CN">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𝑅</m:t>
                      </m:r>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𝐿</m:t>
                          </m:r>
                        </m:e>
                      </m:d>
                      <m:r>
                        <a:rPr lang="en-US" altLang="zh-CN">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a:effectLst/>
                          <a:latin typeface="Cambria Math" panose="02040503050406030204" pitchFamily="18" charset="0"/>
                          <a:ea typeface="宋体" panose="02010600030101010101" pitchFamily="2" charset="-122"/>
                          <a:cs typeface="Times New Roman" panose="02020603050405020304" pitchFamily="18" charset="0"/>
                        </a:rPr>
                        <m:t>𝐵</m:t>
                      </m:r>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𝐿</m:t>
                          </m:r>
                        </m:e>
                      </m:d>
                    </m:oMath>
                  </m:oMathPara>
                </a14:m>
                <a:endParaRPr lang="en-US" altLang="zh-CN" b="0" i="0" dirty="0">
                  <a:effectLst/>
                  <a:latin typeface="-apple-system"/>
                </a:endParaRPr>
              </a:p>
              <a:p>
                <a:r>
                  <a:rPr lang="zh-CN" altLang="en-US" b="0" i="0" dirty="0">
                    <a:effectLst/>
                    <a:latin typeface="-apple-system"/>
                  </a:rPr>
                  <a:t>区域项 </a:t>
                </a:r>
                <a:r>
                  <a:rPr lang="en-US" altLang="zh-CN" b="0" i="0" dirty="0">
                    <a:effectLst/>
                    <a:latin typeface="-apple-system"/>
                  </a:rPr>
                  <a:t>R(A) </a:t>
                </a:r>
                <a:r>
                  <a:rPr lang="zh-CN" altLang="en-US" b="0" i="0" dirty="0">
                    <a:effectLst/>
                    <a:latin typeface="-apple-system"/>
                  </a:rPr>
                  <a:t>给出了将像素 </a:t>
                </a:r>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𝑖𝑗</m:t>
                        </m:r>
                      </m:sub>
                    </m:sSub>
                  </m:oMath>
                </a14:m>
                <a:r>
                  <a:rPr lang="zh-CN" altLang="en-US" b="0" i="0" dirty="0">
                    <a:effectLst/>
                    <a:latin typeface="-apple-system"/>
                  </a:rPr>
                  <a:t>分配给</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𝐿</m:t>
                        </m:r>
                      </m:e>
                      <m:sub>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𝑖𝑗</m:t>
                            </m:r>
                          </m:sub>
                        </m:sSub>
                      </m:sub>
                    </m:sSub>
                  </m:oMath>
                </a14:m>
                <a:r>
                  <a:rPr lang="zh-CN" altLang="en-US" b="0" i="0" dirty="0">
                    <a:effectLst/>
                    <a:latin typeface="-apple-system"/>
                  </a:rPr>
                  <a:t>的惩罚</a:t>
                </a:r>
                <a:endParaRPr lang="en-US" altLang="zh-CN" dirty="0">
                  <a:effectLst/>
                  <a:latin typeface="Cambria" panose="020405030504060302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i="1" smtClean="0">
                          <a:effectLst/>
                          <a:latin typeface="Cambria Math" panose="02040503050406030204" pitchFamily="18" charset="0"/>
                          <a:ea typeface="宋体" panose="02010600030101010101" pitchFamily="2" charset="-122"/>
                          <a:cs typeface="Times New Roman" panose="02020603050405020304" pitchFamily="18" charset="0"/>
                        </a:rPr>
                        <m:t>𝑅</m:t>
                      </m:r>
                      <m:d>
                        <m:dPr>
                          <m:ctrlPr>
                            <a:rPr lang="zh-CN" altLang="zh-CN" i="1">
                              <a:effectLst/>
                              <a:latin typeface="Cambria Math" panose="02040503050406030204" pitchFamily="18" charset="0"/>
                              <a:ea typeface="Cambria Math" panose="02040503050406030204" pitchFamily="18" charset="0"/>
                            </a:rPr>
                          </m:ctrlPr>
                        </m:d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𝐿</m:t>
                          </m:r>
                        </m:e>
                      </m:d>
                      <m:r>
                        <a:rPr lang="en-US" altLang="zh-CN"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a:effectLst/>
                          <a:latin typeface="Cambria Math" panose="02040503050406030204" pitchFamily="18" charset="0"/>
                          <a:ea typeface="宋体" panose="02010600030101010101" pitchFamily="2" charset="-122"/>
                          <a:cs typeface="Times New Roman" panose="02020603050405020304" pitchFamily="18" charset="0"/>
                        </a:rPr>
                        <m:t> </m:t>
                      </m:r>
                      <m:nary>
                        <m:naryPr>
                          <m:chr m:val="∑"/>
                          <m:limLoc m:val="undOvr"/>
                          <m:ctrlPr>
                            <a:rPr lang="zh-CN" altLang="zh-CN" i="1">
                              <a:effectLst/>
                              <a:latin typeface="Cambria Math" panose="02040503050406030204" pitchFamily="18" charset="0"/>
                              <a:ea typeface="Cambria Math" panose="02040503050406030204" pitchFamily="18" charset="0"/>
                            </a:rPr>
                          </m:ctrlPr>
                        </m:naryPr>
                        <m:sub>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𝑖𝑗</m:t>
                              </m:r>
                            </m:sub>
                          </m:sSub>
                          <m:r>
                            <a:rPr lang="en-US" altLang="zh-CN">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a:effectLst/>
                              <a:latin typeface="Cambria Math" panose="02040503050406030204" pitchFamily="18" charset="0"/>
                              <a:ea typeface="宋体" panose="02010600030101010101" pitchFamily="2" charset="-122"/>
                              <a:cs typeface="Times New Roman" panose="02020603050405020304" pitchFamily="18" charset="0"/>
                            </a:rPr>
                            <m:t>𝒫</m:t>
                          </m:r>
                        </m:sub>
                        <m:sup>
                          <m:r>
                            <a:rPr lang="en-US" altLang="zh-CN" i="1">
                              <a:effectLst/>
                              <a:latin typeface="Cambria Math" panose="02040503050406030204" pitchFamily="18" charset="0"/>
                              <a:ea typeface="宋体" panose="02010600030101010101" pitchFamily="2" charset="-122"/>
                              <a:cs typeface="Times New Roman" panose="02020603050405020304" pitchFamily="18" charset="0"/>
                            </a:rPr>
                            <m:t>​</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𝑅</m:t>
                              </m:r>
                            </m:e>
                            <m:sub>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𝑖𝑗</m:t>
                                  </m:r>
                                </m:sub>
                              </m:sSub>
                            </m:sub>
                          </m:sSub>
                        </m:e>
                      </m:nary>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𝐿</m:t>
                              </m:r>
                            </m:e>
                            <m:sub>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𝑖𝑗</m:t>
                                  </m:r>
                                </m:sub>
                              </m:sSub>
                            </m:sub>
                          </m:sSub>
                        </m:e>
                      </m:d>
                    </m:oMath>
                  </m:oMathPara>
                </a14:m>
                <a:endParaRPr lang="en-US" altLang="zh-CN" dirty="0">
                  <a:effectLst/>
                  <a:latin typeface="Cambria" panose="020405030504060302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𝑅</m:t>
                          </m:r>
                        </m:e>
                        <m:sub>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𝑖𝑗</m:t>
                              </m:r>
                            </m:sub>
                          </m:sSub>
                        </m:sub>
                      </m:sSub>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𝐿</m:t>
                              </m:r>
                            </m:e>
                            <m:sub>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𝑖𝑗</m:t>
                                  </m:r>
                                </m:sub>
                              </m:sSub>
                            </m:sub>
                          </m:sSub>
                        </m:e>
                      </m:d>
                      <m:r>
                        <a:rPr lang="en-US" altLang="zh-CN">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m>
                            <m:mPr>
                              <m:plcHide m:val="on"/>
                              <m:mcs>
                                <m:mc>
                                  <m:mcPr>
                                    <m:count m:val="2"/>
                                    <m:mcJc m:val="center"/>
                                  </m:mcPr>
                                </m:mc>
                              </m:mcs>
                              <m:ctrlPr>
                                <a:rPr lang="zh-CN" altLang="zh-CN" i="1">
                                  <a:effectLst/>
                                  <a:latin typeface="Cambria Math" panose="02040503050406030204" pitchFamily="18" charset="0"/>
                                  <a:ea typeface="Cambria Math" panose="02040503050406030204" pitchFamily="18" charset="0"/>
                                </a:rPr>
                              </m:ctrlPr>
                            </m:mPr>
                            <m:m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effectLst/>
                                    <a:latin typeface="Cambria Math" panose="02040503050406030204" pitchFamily="18" charset="0"/>
                                    <a:ea typeface="宋体" panose="02010600030101010101" pitchFamily="2" charset="-122"/>
                                    <a:cs typeface="Times New Roman" panose="02020603050405020304" pitchFamily="18" charset="0"/>
                                  </a:rPr>
                                  <m:t>log</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𝑞</m:t>
                                        </m:r>
                                      </m:e>
                                      <m:sub>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𝑖𝑗</m:t>
                                        </m:r>
                                      </m:sub>
                                    </m:sSub>
                                  </m:e>
                                </m:d>
                                <m:r>
                                  <a:rPr lang="en-US" altLang="zh-CN">
                                    <a:effectLst/>
                                    <a:latin typeface="Cambria Math" panose="02040503050406030204" pitchFamily="18" charset="0"/>
                                    <a:ea typeface="宋体" panose="02010600030101010101" pitchFamily="2" charset="-122"/>
                                    <a:cs typeface="Times New Roman" panose="02020603050405020304" pitchFamily="18" charset="0"/>
                                  </a:rPr>
                                  <m:t>,</m:t>
                                </m:r>
                              </m:e>
                              <m:e>
                                <m:r>
                                  <m:rPr>
                                    <m:nor/>
                                  </m:rPr>
                                  <a:rPr lang="en-US" altLang="zh-CN">
                                    <a:effectLst/>
                                    <a:latin typeface="Cambria" panose="02040503050406030204" pitchFamily="18" charset="0"/>
                                    <a:ea typeface="宋体" panose="02010600030101010101" pitchFamily="2" charset="-122"/>
                                    <a:cs typeface="Times New Roman" panose="02020603050405020304" pitchFamily="18" charset="0"/>
                                  </a:rPr>
                                  <m:t>if</m:t>
                                </m:r>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𝐿</m:t>
                                    </m:r>
                                  </m:e>
                                  <m:sub>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𝑖𝑗</m:t>
                                        </m:r>
                                      </m:sub>
                                    </m:sSub>
                                  </m:sub>
                                </m:sSub>
                                <m:r>
                                  <a:rPr lang="en-US" altLang="zh-CN">
                                    <a:effectLst/>
                                    <a:latin typeface="Cambria Math" panose="02040503050406030204" pitchFamily="18" charset="0"/>
                                    <a:ea typeface="宋体" panose="02010600030101010101" pitchFamily="2" charset="-122"/>
                                    <a:cs typeface="Times New Roman" panose="02020603050405020304" pitchFamily="18" charset="0"/>
                                  </a:rPr>
                                  <m:t>=</m:t>
                                </m:r>
                                <m:r>
                                  <m:rPr>
                                    <m:nor/>
                                  </m:rPr>
                                  <a:rPr lang="en-US" altLang="zh-CN">
                                    <a:effectLst/>
                                    <a:latin typeface="Cambria" panose="02040503050406030204" pitchFamily="18" charset="0"/>
                                    <a:ea typeface="宋体" panose="02010600030101010101" pitchFamily="2" charset="-122"/>
                                    <a:cs typeface="Times New Roman" panose="02020603050405020304" pitchFamily="18" charset="0"/>
                                  </a:rPr>
                                  <m:t>“</m:t>
                                </m:r>
                                <m:r>
                                  <m:rPr>
                                    <m:nor/>
                                  </m:rPr>
                                  <a:rPr lang="en-US" altLang="zh-CN">
                                    <a:effectLst/>
                                    <a:latin typeface="Cambria" panose="02040503050406030204" pitchFamily="18" charset="0"/>
                                    <a:ea typeface="宋体" panose="02010600030101010101" pitchFamily="2" charset="-122"/>
                                    <a:cs typeface="Times New Roman" panose="02020603050405020304" pitchFamily="18" charset="0"/>
                                  </a:rPr>
                                  <m:t>object</m:t>
                                </m:r>
                                <m:r>
                                  <m:rPr>
                                    <m:nor/>
                                  </m:rPr>
                                  <a:rPr lang="en-US" altLang="zh-CN">
                                    <a:effectLst/>
                                    <a:latin typeface="Cambria" panose="02040503050406030204" pitchFamily="18" charset="0"/>
                                    <a:ea typeface="宋体" panose="02010600030101010101" pitchFamily="2" charset="-122"/>
                                    <a:cs typeface="Times New Roman" panose="02020603050405020304" pitchFamily="18" charset="0"/>
                                  </a:rPr>
                                  <m:t>”</m:t>
                                </m:r>
                              </m:e>
                            </m:mr>
                            <m:m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effectLst/>
                                    <a:latin typeface="Cambria Math" panose="02040503050406030204" pitchFamily="18" charset="0"/>
                                    <a:ea typeface="宋体" panose="02010600030101010101" pitchFamily="2" charset="-122"/>
                                    <a:cs typeface="Times New Roman" panose="02020603050405020304" pitchFamily="18" charset="0"/>
                                  </a:rPr>
                                  <m:t>log</m:t>
                                </m:r>
                                <m:d>
                                  <m:dPr>
                                    <m:ctrlPr>
                                      <a:rPr lang="zh-CN" altLang="zh-CN" i="1">
                                        <a:effectLst/>
                                        <a:latin typeface="Cambria Math" panose="02040503050406030204" pitchFamily="18" charset="0"/>
                                        <a:ea typeface="Cambria Math" panose="02040503050406030204" pitchFamily="18" charset="0"/>
                                      </a:rPr>
                                    </m:ctrlPr>
                                  </m:d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1−</m:t>
                                    </m:r>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𝑞</m:t>
                                        </m:r>
                                      </m:e>
                                      <m:sub>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𝑖𝑗</m:t>
                                        </m:r>
                                      </m:sub>
                                    </m:sSub>
                                  </m:e>
                                </m:d>
                                <m:r>
                                  <a:rPr lang="en-US" altLang="zh-CN">
                                    <a:effectLst/>
                                    <a:latin typeface="Cambria Math" panose="02040503050406030204" pitchFamily="18" charset="0"/>
                                    <a:ea typeface="宋体" panose="02010600030101010101" pitchFamily="2" charset="-122"/>
                                    <a:cs typeface="Times New Roman" panose="02020603050405020304" pitchFamily="18" charset="0"/>
                                  </a:rPr>
                                  <m:t>,</m:t>
                                </m:r>
                              </m:e>
                              <m:e>
                                <m:r>
                                  <m:rPr>
                                    <m:nor/>
                                  </m:rPr>
                                  <a:rPr lang="en-US" altLang="zh-CN">
                                    <a:effectLst/>
                                    <a:latin typeface="Cambria" panose="02040503050406030204" pitchFamily="18" charset="0"/>
                                    <a:ea typeface="宋体" panose="02010600030101010101" pitchFamily="2" charset="-122"/>
                                    <a:cs typeface="Times New Roman" panose="02020603050405020304" pitchFamily="18" charset="0"/>
                                  </a:rPr>
                                  <m:t>otherwise</m:t>
                                </m:r>
                              </m:e>
                            </m:mr>
                          </m:m>
                        </m:e>
                      </m:d>
                    </m:oMath>
                  </m:oMathPara>
                </a14:m>
                <a:endParaRPr lang="en-US" altLang="zh-CN" dirty="0">
                  <a:effectLst/>
                  <a:latin typeface="Cambria" panose="02040503050406030204" pitchFamily="18" charset="0"/>
                  <a:ea typeface="宋体" panose="02010600030101010101" pitchFamily="2" charset="-122"/>
                  <a:cs typeface="Times New Roman" panose="02020603050405020304" pitchFamily="18" charset="0"/>
                </a:endParaRPr>
              </a:p>
              <a:p>
                <a:r>
                  <a:rPr lang="zh-CN" altLang="en-US" b="0" i="0" dirty="0">
                    <a:effectLst/>
                    <a:latin typeface="-apple-system"/>
                  </a:rPr>
                  <a:t>边界项</a:t>
                </a:r>
                <a14:m>
                  <m:oMath xmlns:m="http://schemas.openxmlformats.org/officeDocument/2006/math">
                    <m:r>
                      <a:rPr lang="en-US" altLang="zh-CN" i="1" smtClean="0">
                        <a:latin typeface="Cambria Math" panose="02040503050406030204" pitchFamily="18" charset="0"/>
                      </a:rPr>
                      <m:t>𝐵</m:t>
                    </m:r>
                    <m:d>
                      <m:dPr>
                        <m:ctrlPr>
                          <a:rPr lang="zh-CN" altLang="zh-CN" i="1">
                            <a:latin typeface="Cambria Math" panose="02040503050406030204" pitchFamily="18" charset="0"/>
                          </a:rPr>
                        </m:ctrlPr>
                      </m:dPr>
                      <m:e>
                        <m:r>
                          <a:rPr lang="en-US" altLang="zh-CN" i="1">
                            <a:latin typeface="Cambria Math" panose="02040503050406030204" pitchFamily="18" charset="0"/>
                          </a:rPr>
                          <m:t>𝐿</m:t>
                        </m:r>
                      </m:e>
                    </m:d>
                  </m:oMath>
                </a14:m>
                <a:r>
                  <a:rPr lang="zh-CN" altLang="en-US" dirty="0"/>
                  <a:t>是相邻点</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𝑖𝑗</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𝑚𝑛</m:t>
                        </m:r>
                      </m:sub>
                    </m:sSub>
                  </m:oMath>
                </a14:m>
                <a:r>
                  <a:rPr lang="zh-CN" altLang="en-US" dirty="0"/>
                  <a:t>之间不连续性的惩罚</a:t>
                </a:r>
                <a:endParaRPr lang="en-US" altLang="zh-CN" i="1" dirty="0">
                  <a:latin typeface="Cambria Math" panose="02040503050406030204" pitchFamily="18" charset="0"/>
                </a:endParaRPr>
              </a:p>
              <a:p>
                <a:pPr algn="ctr"/>
                <a14:m>
                  <m:oMath xmlns:m="http://schemas.openxmlformats.org/officeDocument/2006/math">
                    <m:r>
                      <a:rPr lang="en-US" altLang="zh-CN" i="1">
                        <a:latin typeface="Cambria Math" panose="02040503050406030204" pitchFamily="18" charset="0"/>
                      </a:rPr>
                      <m:t>𝐵</m:t>
                    </m:r>
                    <m:d>
                      <m:dPr>
                        <m:ctrlPr>
                          <a:rPr lang="zh-CN" altLang="zh-CN" i="1">
                            <a:latin typeface="Cambria Math" panose="02040503050406030204" pitchFamily="18" charset="0"/>
                          </a:rPr>
                        </m:ctrlPr>
                      </m:dPr>
                      <m:e>
                        <m:r>
                          <a:rPr lang="en-US" altLang="zh-CN" i="1">
                            <a:latin typeface="Cambria Math" panose="02040503050406030204" pitchFamily="18" charset="0"/>
                          </a:rPr>
                          <m:t>𝐿</m:t>
                        </m:r>
                      </m:e>
                    </m:d>
                    <m:r>
                      <a:rPr lang="en-US" altLang="zh-CN">
                        <a:latin typeface="Cambria Math" panose="02040503050406030204" pitchFamily="18" charset="0"/>
                      </a:rPr>
                      <m:t>=</m:t>
                    </m:r>
                    <m:nary>
                      <m:naryPr>
                        <m:chr m:val="∑"/>
                        <m:limLoc m:val="undOvr"/>
                        <m:ctrlPr>
                          <a:rPr lang="zh-CN" altLang="zh-CN" i="1">
                            <a:latin typeface="Cambria Math" panose="02040503050406030204" pitchFamily="18" charset="0"/>
                          </a:rPr>
                        </m:ctrlPr>
                      </m:naryPr>
                      <m: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𝑖𝑗</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𝑚𝑛</m:t>
                            </m:r>
                          </m:sub>
                        </m:sSub>
                        <m:r>
                          <a:rPr lang="en-US" altLang="zh-CN">
                            <a:latin typeface="Cambria Math" panose="02040503050406030204" pitchFamily="18" charset="0"/>
                          </a:rPr>
                          <m:t>}∈</m:t>
                        </m:r>
                        <m:r>
                          <a:rPr lang="en-US" altLang="zh-CN" i="1">
                            <a:latin typeface="Cambria Math" panose="02040503050406030204" pitchFamily="18" charset="0"/>
                          </a:rPr>
                          <m:t>𝒩</m:t>
                        </m:r>
                      </m:sub>
                      <m:sup>
                        <m:r>
                          <a:rPr lang="en-US" altLang="zh-CN" i="1">
                            <a:latin typeface="Cambria Math" panose="02040503050406030204" pitchFamily="18" charset="0"/>
                          </a:rPr>
                          <m:t>​</m:t>
                        </m:r>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𝑖𝑗</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𝑚𝑛</m:t>
                                </m:r>
                              </m:sub>
                            </m:sSub>
                            <m:r>
                              <a:rPr lang="en-US" altLang="zh-CN">
                                <a:latin typeface="Cambria Math" panose="02040503050406030204" pitchFamily="18" charset="0"/>
                              </a:rPr>
                              <m:t>}</m:t>
                            </m:r>
                          </m:sub>
                        </m:sSub>
                      </m:e>
                    </m:nary>
                    <m:r>
                      <a:rPr lang="en-US" altLang="zh-CN">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𝛿</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𝐿</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𝑖𝑗</m:t>
                                </m:r>
                              </m:sub>
                            </m:sSub>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𝐿</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𝑚𝑛</m:t>
                                </m:r>
                              </m:sub>
                            </m:sSub>
                          </m:sub>
                        </m:sSub>
                      </m:e>
                    </m:d>
                  </m:oMath>
                </a14:m>
                <a:endParaRPr lang="en-US" altLang="zh-CN" dirty="0">
                  <a:effectLst/>
                  <a:latin typeface="Cambria" panose="02040503050406030204" pitchFamily="18" charset="0"/>
                  <a:ea typeface="宋体" panose="02010600030101010101" pitchFamily="2" charset="-122"/>
                  <a:cs typeface="Times New Roman" panose="02020603050405020304" pitchFamily="18" charset="0"/>
                </a:endParaRPr>
              </a:p>
              <a:p>
                <a:pPr algn="ctr"/>
                <a:endParaRPr lang="zh-CN" altLang="zh-CN" dirty="0">
                  <a:effectLst/>
                  <a:latin typeface="Cambria" panose="020405030504060302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𝑖𝑗</m:t>
                              </m:r>
                            </m:sub>
                          </m:sSub>
                          <m:r>
                            <a:rPr lang="en-US" altLang="zh-CN">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𝑚𝑛</m:t>
                              </m:r>
                            </m:sub>
                          </m:sSub>
                          <m:r>
                            <a:rPr lang="en-US" altLang="zh-CN">
                              <a:effectLst/>
                              <a:latin typeface="Cambria Math" panose="02040503050406030204" pitchFamily="18" charset="0"/>
                              <a:ea typeface="宋体" panose="02010600030101010101" pitchFamily="2" charset="-122"/>
                              <a:cs typeface="Times New Roman" panose="02020603050405020304" pitchFamily="18" charset="0"/>
                            </a:rPr>
                            <m:t>}</m:t>
                          </m:r>
                        </m:sub>
                      </m:sSub>
                      <m:r>
                        <a:rPr lang="en-US" altLang="zh-CN">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𝑒𝑥𝑝</m:t>
                      </m:r>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𝐼</m:t>
                                          </m:r>
                                        </m:e>
                                        <m:sub>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𝑖𝑗</m:t>
                                              </m:r>
                                            </m:sub>
                                          </m:sSub>
                                        </m:sub>
                                      </m:sSub>
                                      <m:r>
                                        <a:rPr lang="en-US" altLang="zh-CN"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𝐼</m:t>
                                          </m:r>
                                        </m:e>
                                        <m:sub>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𝑚𝑛</m:t>
                                              </m:r>
                                            </m:sub>
                                          </m:sSub>
                                        </m:sub>
                                      </m:sSub>
                                    </m:e>
                                  </m:d>
                                </m:e>
                                <m:sup>
                                  <m:r>
                                    <a:rPr lang="en-US" altLang="zh-CN" i="1">
                                      <a:effectLst/>
                                      <a:latin typeface="Cambria Math" panose="02040503050406030204" pitchFamily="18" charset="0"/>
                                      <a:ea typeface="宋体" panose="02010600030101010101" pitchFamily="2" charset="-122"/>
                                      <a:cs typeface="Times New Roman" panose="02020603050405020304" pitchFamily="18" charset="0"/>
                                    </a:rPr>
                                    <m:t>2</m:t>
                                  </m:r>
                                </m:sup>
                              </m:sSup>
                            </m:num>
                            <m:den>
                              <m:r>
                                <a:rPr lang="en-US" altLang="zh-CN" i="1">
                                  <a:effectLst/>
                                  <a:latin typeface="Cambria Math" panose="02040503050406030204" pitchFamily="18" charset="0"/>
                                  <a:ea typeface="宋体" panose="02010600030101010101" pitchFamily="2" charset="-122"/>
                                  <a:cs typeface="Times New Roman" panose="02020603050405020304" pitchFamily="18" charset="0"/>
                                </a:rPr>
                                <m:t>2</m:t>
                              </m:r>
                              <m:sSup>
                                <m:s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i="1">
                                      <a:effectLst/>
                                      <a:latin typeface="Cambria Math" panose="02040503050406030204" pitchFamily="18" charset="0"/>
                                      <a:ea typeface="宋体" panose="02010600030101010101" pitchFamily="2" charset="-122"/>
                                      <a:cs typeface="Times New Roman" panose="02020603050405020304" pitchFamily="18" charset="0"/>
                                    </a:rPr>
                                    <m:t>2</m:t>
                                  </m:r>
                                </m:sup>
                              </m:sSup>
                            </m:den>
                          </m:f>
                        </m:e>
                      </m:d>
                      <m:r>
                        <a:rPr lang="en-US" altLang="zh-CN">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𝑑𝑖𝑠𝑡</m:t>
                          </m:r>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𝑖𝑗</m:t>
                                  </m:r>
                                </m:sub>
                              </m:sSub>
                              <m:r>
                                <a:rPr lang="en-US" altLang="zh-CN">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𝑚𝑛</m:t>
                                  </m:r>
                                </m:sub>
                              </m:sSub>
                            </m:e>
                          </m:d>
                        </m:den>
                      </m:f>
                    </m:oMath>
                  </m:oMathPara>
                </a14:m>
                <a:endParaRPr lang="zh-CN" altLang="zh-CN" dirty="0">
                  <a:effectLst/>
                  <a:latin typeface="Cambria" panose="02040503050406030204" pitchFamily="18" charset="0"/>
                  <a:ea typeface="宋体" panose="02010600030101010101" pitchFamily="2" charset="-122"/>
                  <a:cs typeface="Times New Roman" panose="02020603050405020304" pitchFamily="18" charset="0"/>
                </a:endParaRPr>
              </a:p>
              <a:p>
                <a:endParaRPr lang="zh-CN" altLang="zh-CN" sz="12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7E89C336-CBBA-4E8D-8FE6-29977286B06D}"/>
                  </a:ext>
                </a:extLst>
              </p:cNvPr>
              <p:cNvSpPr txBox="1">
                <a:spLocks noRot="1" noChangeAspect="1" noMove="1" noResize="1" noEditPoints="1" noAdjustHandles="1" noChangeArrowheads="1" noChangeShapeType="1" noTextEdit="1"/>
              </p:cNvSpPr>
              <p:nvPr/>
            </p:nvSpPr>
            <p:spPr>
              <a:xfrm>
                <a:off x="1842655" y="1046250"/>
                <a:ext cx="4608944" cy="3425553"/>
              </a:xfrm>
              <a:prstGeom prst="rect">
                <a:avLst/>
              </a:prstGeom>
              <a:blipFill>
                <a:blip r:embed="rId3"/>
                <a:stretch>
                  <a:fillRect l="-397" t="-71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9622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pic>
        <p:nvPicPr>
          <p:cNvPr id="2" name="QQ录屏20240411203728">
            <a:hlinkClick r:id="" action="ppaction://media"/>
            <a:extLst>
              <a:ext uri="{FF2B5EF4-FFF2-40B4-BE49-F238E27FC236}">
                <a16:creationId xmlns:a16="http://schemas.microsoft.com/office/drawing/2014/main" id="{9A8397BD-D22F-2E77-9FEF-66CC02CEE9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33275" y="533400"/>
            <a:ext cx="4342198" cy="3918864"/>
          </a:xfrm>
          <a:prstGeom prst="rect">
            <a:avLst/>
          </a:prstGeom>
        </p:spPr>
      </p:pic>
    </p:spTree>
    <p:extLst>
      <p:ext uri="{BB962C8B-B14F-4D97-AF65-F5344CB8AC3E}">
        <p14:creationId xmlns:p14="http://schemas.microsoft.com/office/powerpoint/2010/main" val="287569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24"/>
          <p:cNvSpPr txBox="1">
            <a:spLocks noGrp="1"/>
          </p:cNvSpPr>
          <p:nvPr>
            <p:ph type="ctrTitle"/>
          </p:nvPr>
        </p:nvSpPr>
        <p:spPr>
          <a:xfrm>
            <a:off x="1795512" y="1545452"/>
            <a:ext cx="55530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THANKS!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21" name="Google Shape;621;p21"/>
          <p:cNvSpPr txBox="1">
            <a:spLocks noGrp="1"/>
          </p:cNvSpPr>
          <p:nvPr>
            <p:ph type="ctrTitle"/>
          </p:nvPr>
        </p:nvSpPr>
        <p:spPr>
          <a:xfrm flipH="1">
            <a:off x="770700" y="468450"/>
            <a:ext cx="8095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dirty="0"/>
              <a:t>什么是交互式图像分割？</a:t>
            </a:r>
            <a:endParaRPr dirty="0"/>
          </a:p>
        </p:txBody>
      </p:sp>
      <p:sp>
        <p:nvSpPr>
          <p:cNvPr id="3" name="文本框 2">
            <a:extLst>
              <a:ext uri="{FF2B5EF4-FFF2-40B4-BE49-F238E27FC236}">
                <a16:creationId xmlns:a16="http://schemas.microsoft.com/office/drawing/2014/main" id="{96FFDF1F-4123-5927-9433-C5A7DE305657}"/>
              </a:ext>
            </a:extLst>
          </p:cNvPr>
          <p:cNvSpPr txBox="1"/>
          <p:nvPr/>
        </p:nvSpPr>
        <p:spPr>
          <a:xfrm>
            <a:off x="1164668" y="1212948"/>
            <a:ext cx="6814664" cy="523220"/>
          </a:xfrm>
          <a:prstGeom prst="rect">
            <a:avLst/>
          </a:prstGeom>
          <a:noFill/>
        </p:spPr>
        <p:txBody>
          <a:bodyPr wrap="square">
            <a:spAutoFit/>
          </a:bodyPr>
          <a:lstStyle/>
          <a:p>
            <a:r>
              <a:rPr lang="zh-CN" altLang="en-US" b="0" i="0" dirty="0">
                <a:solidFill>
                  <a:srgbClr val="191B1F"/>
                </a:solidFill>
                <a:effectLst/>
                <a:latin typeface="-apple-system"/>
              </a:rPr>
              <a:t>交互式分割，是通过用户提供一定的交互式信息，包含点击，</a:t>
            </a:r>
            <a:r>
              <a:rPr lang="en-US" altLang="zh-CN" b="0" i="0" dirty="0" err="1">
                <a:solidFill>
                  <a:srgbClr val="191B1F"/>
                </a:solidFill>
                <a:effectLst/>
                <a:latin typeface="-apple-system"/>
              </a:rPr>
              <a:t>bbox</a:t>
            </a:r>
            <a:r>
              <a:rPr lang="zh-CN" altLang="en-US" b="0" i="0" dirty="0">
                <a:solidFill>
                  <a:srgbClr val="191B1F"/>
                </a:solidFill>
                <a:effectLst/>
                <a:latin typeface="-apple-system"/>
              </a:rPr>
              <a:t>，封闭曲线，非封闭曲线等交互方式，将用户要求分割的前景和背景分割开。</a:t>
            </a:r>
            <a:endParaRPr lang="zh-CN" altLang="en-US" dirty="0"/>
          </a:p>
        </p:txBody>
      </p:sp>
      <p:pic>
        <p:nvPicPr>
          <p:cNvPr id="4" name="033fcb26-028f-11ed-8b33-fa26af49e21b">
            <a:hlinkClick r:id="" action="ppaction://media"/>
            <a:extLst>
              <a:ext uri="{FF2B5EF4-FFF2-40B4-BE49-F238E27FC236}">
                <a16:creationId xmlns:a16="http://schemas.microsoft.com/office/drawing/2014/main" id="{A130A0C5-BF8F-73ED-521A-429A50AF45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20972" y="1902402"/>
            <a:ext cx="4762500" cy="2571750"/>
          </a:xfrm>
          <a:prstGeom prst="rect">
            <a:avLst/>
          </a:prstGeom>
        </p:spPr>
      </p:pic>
    </p:spTree>
    <p:extLst>
      <p:ext uri="{BB962C8B-B14F-4D97-AF65-F5344CB8AC3E}">
        <p14:creationId xmlns:p14="http://schemas.microsoft.com/office/powerpoint/2010/main" val="310976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21" name="Google Shape;621;p21"/>
          <p:cNvSpPr txBox="1">
            <a:spLocks noGrp="1"/>
          </p:cNvSpPr>
          <p:nvPr>
            <p:ph type="ctrTitle"/>
          </p:nvPr>
        </p:nvSpPr>
        <p:spPr>
          <a:xfrm flipH="1">
            <a:off x="770700" y="468450"/>
            <a:ext cx="8095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dirty="0"/>
              <a:t>有什么用？</a:t>
            </a:r>
            <a:endParaRPr dirty="0"/>
          </a:p>
        </p:txBody>
      </p:sp>
      <p:sp>
        <p:nvSpPr>
          <p:cNvPr id="3" name="文本框 2">
            <a:extLst>
              <a:ext uri="{FF2B5EF4-FFF2-40B4-BE49-F238E27FC236}">
                <a16:creationId xmlns:a16="http://schemas.microsoft.com/office/drawing/2014/main" id="{FE90524D-9E81-CA51-76E5-6B54F8677007}"/>
              </a:ext>
            </a:extLst>
          </p:cNvPr>
          <p:cNvSpPr txBox="1"/>
          <p:nvPr/>
        </p:nvSpPr>
        <p:spPr>
          <a:xfrm>
            <a:off x="1009651" y="1670917"/>
            <a:ext cx="6568786" cy="2031325"/>
          </a:xfrm>
          <a:prstGeom prst="rect">
            <a:avLst/>
          </a:prstGeom>
          <a:noFill/>
        </p:spPr>
        <p:txBody>
          <a:bodyPr wrap="square">
            <a:spAutoFit/>
          </a:bodyPr>
          <a:lstStyle/>
          <a:p>
            <a:pPr algn="l"/>
            <a:r>
              <a:rPr lang="zh-CN" altLang="en-US" b="1" i="0" dirty="0">
                <a:solidFill>
                  <a:schemeClr val="bg1"/>
                </a:solidFill>
                <a:effectLst/>
                <a:latin typeface="+mj-ea"/>
                <a:ea typeface="+mj-ea"/>
              </a:rPr>
              <a:t>医学影像分析</a:t>
            </a:r>
            <a:r>
              <a:rPr lang="zh-CN" altLang="en-US" b="0" i="0" dirty="0">
                <a:solidFill>
                  <a:schemeClr val="bg1"/>
                </a:solidFill>
                <a:effectLst/>
                <a:latin typeface="+mj-ea"/>
                <a:ea typeface="+mj-ea"/>
              </a:rPr>
              <a:t>：在医学影像中，交互式图像分割可以帮助医生识别和分割出感兴趣的解剖结构或病变区域，从而提高诊断的准确性。</a:t>
            </a:r>
            <a:endParaRPr lang="en-US" altLang="zh-CN" b="0" i="0" dirty="0">
              <a:solidFill>
                <a:schemeClr val="bg1"/>
              </a:solidFill>
              <a:effectLst/>
              <a:latin typeface="+mj-ea"/>
              <a:ea typeface="+mj-ea"/>
            </a:endParaRPr>
          </a:p>
          <a:p>
            <a:pPr algn="l"/>
            <a:endParaRPr lang="en-US" altLang="zh-CN" b="0" i="0" dirty="0">
              <a:solidFill>
                <a:schemeClr val="bg1"/>
              </a:solidFill>
              <a:effectLst/>
              <a:latin typeface="+mj-ea"/>
              <a:ea typeface="+mj-ea"/>
            </a:endParaRPr>
          </a:p>
          <a:p>
            <a:pPr algn="l"/>
            <a:r>
              <a:rPr lang="zh-CN" altLang="en-US" b="1" i="0" dirty="0">
                <a:solidFill>
                  <a:srgbClr val="191B1F"/>
                </a:solidFill>
                <a:effectLst/>
                <a:latin typeface="+mj-ea"/>
                <a:ea typeface="+mj-ea"/>
              </a:rPr>
              <a:t>低成本标数据：</a:t>
            </a:r>
            <a:r>
              <a:rPr lang="zh-CN" altLang="en-US" b="0" i="0" dirty="0">
                <a:solidFill>
                  <a:srgbClr val="191B1F"/>
                </a:solidFill>
                <a:effectLst/>
                <a:latin typeface="+mj-ea"/>
                <a:ea typeface="+mj-ea"/>
              </a:rPr>
              <a:t>传统的标注工具比如 </a:t>
            </a:r>
            <a:r>
              <a:rPr lang="en-US" altLang="zh-CN" b="0" i="0" dirty="0" err="1">
                <a:solidFill>
                  <a:srgbClr val="191B1F"/>
                </a:solidFill>
                <a:effectLst/>
                <a:latin typeface="+mj-ea"/>
                <a:ea typeface="+mj-ea"/>
              </a:rPr>
              <a:t>LableMe</a:t>
            </a:r>
            <a:r>
              <a:rPr lang="en-US" altLang="zh-CN" b="0" i="0" dirty="0">
                <a:solidFill>
                  <a:srgbClr val="191B1F"/>
                </a:solidFill>
                <a:effectLst/>
                <a:latin typeface="+mj-ea"/>
                <a:ea typeface="+mj-ea"/>
              </a:rPr>
              <a:t>, </a:t>
            </a:r>
            <a:r>
              <a:rPr lang="en-US" altLang="zh-CN" b="0" i="0" dirty="0" err="1">
                <a:solidFill>
                  <a:srgbClr val="191B1F"/>
                </a:solidFill>
                <a:effectLst/>
                <a:latin typeface="+mj-ea"/>
                <a:ea typeface="+mj-ea"/>
              </a:rPr>
              <a:t>LableImage</a:t>
            </a:r>
            <a:r>
              <a:rPr lang="zh-CN" altLang="en-US" b="0" i="0" dirty="0">
                <a:solidFill>
                  <a:srgbClr val="191B1F"/>
                </a:solidFill>
                <a:effectLst/>
                <a:latin typeface="+mj-ea"/>
                <a:ea typeface="+mj-ea"/>
              </a:rPr>
              <a:t>等等，标注分割数据非常费时费力，他们一般都使用打点描边的方法对分割的</a:t>
            </a:r>
            <a:r>
              <a:rPr lang="en-US" altLang="zh-CN" b="0" i="0" dirty="0">
                <a:solidFill>
                  <a:srgbClr val="191B1F"/>
                </a:solidFill>
                <a:effectLst/>
                <a:latin typeface="+mj-ea"/>
                <a:ea typeface="+mj-ea"/>
              </a:rPr>
              <a:t>mask</a:t>
            </a:r>
            <a:r>
              <a:rPr lang="zh-CN" altLang="en-US" b="0" i="0" dirty="0">
                <a:solidFill>
                  <a:srgbClr val="191B1F"/>
                </a:solidFill>
                <a:effectLst/>
                <a:latin typeface="+mj-ea"/>
                <a:ea typeface="+mj-ea"/>
              </a:rPr>
              <a:t>进行标注，一般来说标注一个较为精细的</a:t>
            </a:r>
            <a:r>
              <a:rPr lang="en-US" altLang="zh-CN" b="0" i="0" dirty="0">
                <a:solidFill>
                  <a:srgbClr val="191B1F"/>
                </a:solidFill>
                <a:effectLst/>
                <a:latin typeface="+mj-ea"/>
                <a:ea typeface="+mj-ea"/>
              </a:rPr>
              <a:t>mask</a:t>
            </a:r>
            <a:r>
              <a:rPr lang="zh-CN" altLang="en-US" b="0" i="0" dirty="0">
                <a:solidFill>
                  <a:srgbClr val="191B1F"/>
                </a:solidFill>
                <a:effectLst/>
                <a:latin typeface="+mj-ea"/>
                <a:ea typeface="+mj-ea"/>
              </a:rPr>
              <a:t>就需要沿着边缘非常小心的打出数十个甚至上百个点。如果使用交互式分割算法来标注，一个</a:t>
            </a:r>
            <a:r>
              <a:rPr lang="en-US" altLang="zh-CN" b="0" i="0" dirty="0">
                <a:solidFill>
                  <a:srgbClr val="191B1F"/>
                </a:solidFill>
                <a:effectLst/>
                <a:latin typeface="+mj-ea"/>
                <a:ea typeface="+mj-ea"/>
              </a:rPr>
              <a:t>mask</a:t>
            </a:r>
            <a:r>
              <a:rPr lang="zh-CN" altLang="en-US" b="0" i="0" dirty="0">
                <a:solidFill>
                  <a:srgbClr val="191B1F"/>
                </a:solidFill>
                <a:effectLst/>
                <a:latin typeface="+mj-ea"/>
                <a:ea typeface="+mj-ea"/>
              </a:rPr>
              <a:t>可能只需要少</a:t>
            </a:r>
            <a:r>
              <a:rPr lang="en-US" altLang="zh-CN" b="0" i="0" dirty="0">
                <a:solidFill>
                  <a:srgbClr val="191B1F"/>
                </a:solidFill>
                <a:effectLst/>
                <a:latin typeface="+mj-ea"/>
                <a:ea typeface="+mj-ea"/>
              </a:rPr>
              <a:t>2</a:t>
            </a:r>
            <a:r>
              <a:rPr lang="zh-CN" altLang="en-US" b="0" i="0" dirty="0">
                <a:solidFill>
                  <a:srgbClr val="191B1F"/>
                </a:solidFill>
                <a:effectLst/>
                <a:latin typeface="+mj-ea"/>
                <a:ea typeface="+mj-ea"/>
              </a:rPr>
              <a:t>、</a:t>
            </a:r>
            <a:r>
              <a:rPr lang="en-US" altLang="zh-CN" b="0" i="0" dirty="0">
                <a:solidFill>
                  <a:srgbClr val="191B1F"/>
                </a:solidFill>
                <a:effectLst/>
                <a:latin typeface="+mj-ea"/>
                <a:ea typeface="+mj-ea"/>
              </a:rPr>
              <a:t>3</a:t>
            </a:r>
            <a:r>
              <a:rPr lang="zh-CN" altLang="en-US" b="0" i="0" dirty="0">
                <a:solidFill>
                  <a:srgbClr val="191B1F"/>
                </a:solidFill>
                <a:effectLst/>
                <a:latin typeface="+mj-ea"/>
                <a:ea typeface="+mj-ea"/>
              </a:rPr>
              <a:t>次点击甚至一次点击即可完成。 </a:t>
            </a:r>
            <a:endParaRPr lang="en-US" altLang="zh-CN" b="0" i="0" dirty="0">
              <a:solidFill>
                <a:schemeClr val="bg1"/>
              </a:solidFill>
              <a:effectLst/>
              <a:latin typeface="+mj-ea"/>
              <a:ea typeface="+mj-ea"/>
            </a:endParaRPr>
          </a:p>
          <a:p>
            <a:pPr algn="l"/>
            <a:endParaRPr lang="zh-CN" altLang="en-US" b="0" i="0" dirty="0">
              <a:solidFill>
                <a:schemeClr val="bg1"/>
              </a:solidFill>
              <a:effectLst/>
              <a:latin typeface="-apple-syste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21" name="Google Shape;621;p21"/>
          <p:cNvSpPr txBox="1">
            <a:spLocks noGrp="1"/>
          </p:cNvSpPr>
          <p:nvPr>
            <p:ph type="ctrTitle"/>
          </p:nvPr>
        </p:nvSpPr>
        <p:spPr>
          <a:xfrm flipH="1">
            <a:off x="770700" y="468450"/>
            <a:ext cx="8095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Deep Interactive Object Selection</a:t>
            </a:r>
            <a:endParaRPr dirty="0"/>
          </a:p>
        </p:txBody>
      </p:sp>
      <p:sp>
        <p:nvSpPr>
          <p:cNvPr id="5" name="文本框 4">
            <a:extLst>
              <a:ext uri="{FF2B5EF4-FFF2-40B4-BE49-F238E27FC236}">
                <a16:creationId xmlns:a16="http://schemas.microsoft.com/office/drawing/2014/main" id="{C5047812-B253-3F77-BF7B-947B03C19D4E}"/>
              </a:ext>
            </a:extLst>
          </p:cNvPr>
          <p:cNvSpPr txBox="1"/>
          <p:nvPr/>
        </p:nvSpPr>
        <p:spPr>
          <a:xfrm>
            <a:off x="1005753" y="1556087"/>
            <a:ext cx="6328930" cy="2677656"/>
          </a:xfrm>
          <a:prstGeom prst="rect">
            <a:avLst/>
          </a:prstGeom>
          <a:noFill/>
        </p:spPr>
        <p:txBody>
          <a:bodyPr wrap="square">
            <a:spAutoFit/>
          </a:bodyPr>
          <a:lstStyle/>
          <a:p>
            <a:pPr marL="285750" indent="-285750">
              <a:buFont typeface="Arial" panose="020B0604020202020204" pitchFamily="34" charset="0"/>
              <a:buChar char="•"/>
            </a:pPr>
            <a:r>
              <a:rPr lang="zh-CN" altLang="en-US" b="1" i="0" dirty="0">
                <a:solidFill>
                  <a:srgbClr val="191B1F"/>
                </a:solidFill>
                <a:effectLst/>
                <a:latin typeface="+mn-ea"/>
                <a:ea typeface="+mn-ea"/>
              </a:rPr>
              <a:t>首次将深度学习方法引入到交互式分割的研究当中。作者通过对</a:t>
            </a:r>
            <a:r>
              <a:rPr lang="en-US" altLang="zh-CN" b="1" i="0" dirty="0" err="1">
                <a:solidFill>
                  <a:srgbClr val="191B1F"/>
                </a:solidFill>
                <a:effectLst/>
                <a:latin typeface="+mn-ea"/>
                <a:ea typeface="+mn-ea"/>
              </a:rPr>
              <a:t>fcn</a:t>
            </a:r>
            <a:r>
              <a:rPr lang="zh-CN" altLang="en-US" b="1" i="0" dirty="0">
                <a:solidFill>
                  <a:srgbClr val="191B1F"/>
                </a:solidFill>
                <a:effectLst/>
                <a:latin typeface="+mn-ea"/>
                <a:ea typeface="+mn-ea"/>
              </a:rPr>
              <a:t>进行少量的改动，得到了第一篇关于深度学习的交互式分割的方法。这篇文章到目前为止，正负点的采样方式和生成</a:t>
            </a:r>
            <a:r>
              <a:rPr lang="en-US" altLang="zh-CN" b="1" i="0" dirty="0">
                <a:solidFill>
                  <a:srgbClr val="191B1F"/>
                </a:solidFill>
                <a:effectLst/>
                <a:latin typeface="+mn-ea"/>
                <a:ea typeface="+mn-ea"/>
              </a:rPr>
              <a:t>distance map</a:t>
            </a:r>
            <a:r>
              <a:rPr lang="zh-CN" altLang="en-US" b="1" i="0" dirty="0">
                <a:solidFill>
                  <a:srgbClr val="191B1F"/>
                </a:solidFill>
                <a:effectLst/>
                <a:latin typeface="+mn-ea"/>
                <a:ea typeface="+mn-ea"/>
              </a:rPr>
              <a:t>的方法都是目前的主流方法。</a:t>
            </a:r>
            <a:endParaRPr lang="en-US" altLang="zh-CN" b="1" dirty="0">
              <a:solidFill>
                <a:srgbClr val="191B1F"/>
              </a:solidFill>
              <a:latin typeface="+mn-ea"/>
              <a:ea typeface="+mn-ea"/>
            </a:endParaRPr>
          </a:p>
          <a:p>
            <a:pPr marL="285750" indent="-285750">
              <a:buFont typeface="Arial" panose="020B0604020202020204" pitchFamily="34" charset="0"/>
              <a:buChar char="•"/>
            </a:pPr>
            <a:endParaRPr lang="en-US" altLang="zh-CN" b="1" i="0" dirty="0">
              <a:solidFill>
                <a:srgbClr val="191B1F"/>
              </a:solidFill>
              <a:effectLst/>
              <a:latin typeface="+mn-ea"/>
              <a:ea typeface="+mn-ea"/>
            </a:endParaRPr>
          </a:p>
          <a:p>
            <a:endParaRPr lang="en-US" altLang="zh-CN" b="1" i="0" dirty="0">
              <a:solidFill>
                <a:srgbClr val="191B1F"/>
              </a:solidFill>
              <a:effectLst/>
              <a:latin typeface="+mn-ea"/>
              <a:ea typeface="+mn-ea"/>
            </a:endParaRPr>
          </a:p>
          <a:p>
            <a:pPr marL="285750" indent="-285750">
              <a:buFont typeface="Arial" panose="020B0604020202020204" pitchFamily="34" charset="0"/>
              <a:buChar char="•"/>
            </a:pPr>
            <a:r>
              <a:rPr lang="zh-CN" altLang="en-US" b="1" dirty="0">
                <a:latin typeface="+mn-ea"/>
                <a:ea typeface="+mn-ea"/>
              </a:rPr>
              <a:t>以前的算法需要大量的用户交互来估计前景和背景分布。在本文提出了一种基于深度学习的新颖算法，该算法可以更好地理解对象性，并且可以将用户交互减少到只需几次点击。将用户提供的正点击和负点击转化为两个欧氏距离图，然后将其与图像的 RGB 通道连接起来，组成（图像、用户交互）对。</a:t>
            </a:r>
          </a:p>
          <a:p>
            <a:endParaRPr lang="zh-CN" altLang="en-US" b="1" dirty="0">
              <a:latin typeface="+mj-ea"/>
              <a:ea typeface="+mj-ea"/>
            </a:endParaRPr>
          </a:p>
        </p:txBody>
      </p:sp>
    </p:spTree>
    <p:extLst>
      <p:ext uri="{BB962C8B-B14F-4D97-AF65-F5344CB8AC3E}">
        <p14:creationId xmlns:p14="http://schemas.microsoft.com/office/powerpoint/2010/main" val="2320999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21" name="Google Shape;621;p21"/>
          <p:cNvSpPr txBox="1">
            <a:spLocks noGrp="1"/>
          </p:cNvSpPr>
          <p:nvPr>
            <p:ph type="ctrTitle"/>
          </p:nvPr>
        </p:nvSpPr>
        <p:spPr>
          <a:xfrm flipH="1">
            <a:off x="770700" y="468450"/>
            <a:ext cx="8095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dirty="0"/>
              <a:t>框架流程</a:t>
            </a:r>
            <a:endParaRPr dirty="0"/>
          </a:p>
        </p:txBody>
      </p:sp>
      <p:pic>
        <p:nvPicPr>
          <p:cNvPr id="4" name="图片 3">
            <a:extLst>
              <a:ext uri="{FF2B5EF4-FFF2-40B4-BE49-F238E27FC236}">
                <a16:creationId xmlns:a16="http://schemas.microsoft.com/office/drawing/2014/main" id="{AC623EE6-C368-4EF2-BD28-E03B004FFD9A}"/>
              </a:ext>
            </a:extLst>
          </p:cNvPr>
          <p:cNvPicPr>
            <a:picLocks noChangeAspect="1"/>
          </p:cNvPicPr>
          <p:nvPr/>
        </p:nvPicPr>
        <p:blipFill>
          <a:blip r:embed="rId3"/>
          <a:stretch>
            <a:fillRect/>
          </a:stretch>
        </p:blipFill>
        <p:spPr>
          <a:xfrm>
            <a:off x="813954" y="1046250"/>
            <a:ext cx="7516091" cy="2463468"/>
          </a:xfrm>
          <a:prstGeom prst="rect">
            <a:avLst/>
          </a:prstGeom>
        </p:spPr>
      </p:pic>
      <p:sp>
        <p:nvSpPr>
          <p:cNvPr id="6" name="文本框 5">
            <a:extLst>
              <a:ext uri="{FF2B5EF4-FFF2-40B4-BE49-F238E27FC236}">
                <a16:creationId xmlns:a16="http://schemas.microsoft.com/office/drawing/2014/main" id="{69A982CD-8CF3-AA63-371A-AD61FB2147BE}"/>
              </a:ext>
            </a:extLst>
          </p:cNvPr>
          <p:cNvSpPr txBox="1"/>
          <p:nvPr/>
        </p:nvSpPr>
        <p:spPr>
          <a:xfrm>
            <a:off x="770699" y="3718186"/>
            <a:ext cx="6094227" cy="738664"/>
          </a:xfrm>
          <a:prstGeom prst="rect">
            <a:avLst/>
          </a:prstGeom>
          <a:noFill/>
        </p:spPr>
        <p:txBody>
          <a:bodyPr wrap="square">
            <a:spAutoFit/>
          </a:bodyPr>
          <a:lstStyle/>
          <a:p>
            <a:r>
              <a:rPr lang="zh-CN" altLang="en-US" dirty="0"/>
              <a:t>给定输入图像和用户交互，算法首先将正面和负面点击转换为两个单独的通道，然后将其与图像的RGB通道连接以组成FCN模型的输入对。对应的输出是所选对象的遮罩。</a:t>
            </a:r>
          </a:p>
        </p:txBody>
      </p:sp>
    </p:spTree>
    <p:extLst>
      <p:ext uri="{BB962C8B-B14F-4D97-AF65-F5344CB8AC3E}">
        <p14:creationId xmlns:p14="http://schemas.microsoft.com/office/powerpoint/2010/main" val="3092525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21" name="Google Shape;621;p21"/>
          <p:cNvSpPr txBox="1">
            <a:spLocks noGrp="1"/>
          </p:cNvSpPr>
          <p:nvPr>
            <p:ph type="ctrTitle"/>
          </p:nvPr>
        </p:nvSpPr>
        <p:spPr>
          <a:xfrm flipH="1">
            <a:off x="749918" y="454595"/>
            <a:ext cx="8095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dirty="0"/>
              <a:t>转化用户点击</a:t>
            </a:r>
            <a:endParaRPr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E90524D-9E81-CA51-76E5-6B54F8677007}"/>
                  </a:ext>
                </a:extLst>
              </p:cNvPr>
              <p:cNvSpPr txBox="1"/>
              <p:nvPr/>
            </p:nvSpPr>
            <p:spPr>
              <a:xfrm>
                <a:off x="1225261" y="1410991"/>
                <a:ext cx="6527223" cy="18714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1600"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a:latin typeface="Cambria Math" panose="02040503050406030204" pitchFamily="18" charset="0"/>
                              <a:ea typeface="宋体" panose="02010600030101010101" pitchFamily="2" charset="-122"/>
                              <a:cs typeface="Times New Roman" panose="02020603050405020304" pitchFamily="18" charset="0"/>
                            </a:rPr>
                            <m:t>𝑢</m:t>
                          </m:r>
                        </m:e>
                        <m:sub>
                          <m:r>
                            <a:rPr lang="en-US" altLang="zh-CN" sz="1600" i="1">
                              <a:latin typeface="Cambria Math" panose="02040503050406030204" pitchFamily="18" charset="0"/>
                              <a:ea typeface="宋体" panose="02010600030101010101" pitchFamily="2" charset="-122"/>
                              <a:cs typeface="Times New Roman" panose="02020603050405020304" pitchFamily="18" charset="0"/>
                            </a:rPr>
                            <m:t>𝑖𝑗</m:t>
                          </m:r>
                        </m:sub>
                        <m:sup>
                          <m:r>
                            <a:rPr lang="en-US" altLang="zh-CN" sz="1600" i="1">
                              <a:latin typeface="Cambria Math" panose="02040503050406030204" pitchFamily="18" charset="0"/>
                              <a:ea typeface="宋体" panose="02010600030101010101" pitchFamily="2" charset="-122"/>
                              <a:cs typeface="Times New Roman" panose="02020603050405020304" pitchFamily="18" charset="0"/>
                            </a:rPr>
                            <m:t>𝑡</m:t>
                          </m:r>
                        </m:sup>
                      </m:sSubSup>
                      <m:r>
                        <a:rPr lang="en-US" altLang="zh-CN" sz="1600">
                          <a:latin typeface="Cambria Math" panose="02040503050406030204" pitchFamily="18" charset="0"/>
                          <a:ea typeface="宋体" panose="02010600030101010101" pitchFamily="2" charset="-122"/>
                          <a:cs typeface="Times New Roman" panose="02020603050405020304" pitchFamily="18" charset="0"/>
                        </a:rPr>
                        <m:t>=</m:t>
                      </m:r>
                      <m:r>
                        <a:rPr lang="en-US" altLang="zh-CN" sz="1600" i="1">
                          <a:latin typeface="Cambria Math" panose="02040503050406030204" pitchFamily="18" charset="0"/>
                          <a:ea typeface="宋体" panose="02010600030101010101" pitchFamily="2" charset="-122"/>
                          <a:cs typeface="Times New Roman" panose="02020603050405020304" pitchFamily="18" charset="0"/>
                        </a:rPr>
                        <m:t>𝑓</m:t>
                      </m:r>
                      <m:d>
                        <m:d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600" i="1">
                                  <a:latin typeface="Cambria Math" panose="02040503050406030204" pitchFamily="18" charset="0"/>
                                  <a:ea typeface="宋体" panose="02010600030101010101" pitchFamily="2" charset="-122"/>
                                  <a:cs typeface="Times New Roman" panose="02020603050405020304" pitchFamily="18" charset="0"/>
                                </a:rPr>
                                <m:t>𝑖𝑗</m:t>
                              </m:r>
                            </m:sub>
                          </m:sSub>
                          <m:r>
                            <a:rPr lang="en-US" altLang="zh-CN" sz="16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ea typeface="宋体" panose="02010600030101010101" pitchFamily="2" charset="-122"/>
                                  <a:cs typeface="Times New Roman" panose="02020603050405020304" pitchFamily="18" charset="0"/>
                                </a:rPr>
                                <m:t>𝒮</m:t>
                              </m:r>
                            </m:e>
                            <m:sup>
                              <m:r>
                                <a:rPr lang="en-US" altLang="zh-CN" sz="1600" i="1">
                                  <a:latin typeface="Cambria Math" panose="02040503050406030204" pitchFamily="18" charset="0"/>
                                  <a:ea typeface="宋体" panose="02010600030101010101" pitchFamily="2" charset="-122"/>
                                  <a:cs typeface="Times New Roman" panose="02020603050405020304" pitchFamily="18" charset="0"/>
                                </a:rPr>
                                <m:t>𝑡</m:t>
                              </m:r>
                            </m:sup>
                          </m:sSup>
                        </m:e>
                      </m:d>
                      <m:r>
                        <a:rPr lang="en-US" altLang="zh-CN" sz="1600">
                          <a:latin typeface="Cambria Math" panose="02040503050406030204" pitchFamily="18" charset="0"/>
                          <a:ea typeface="宋体" panose="02010600030101010101" pitchFamily="2" charset="-122"/>
                          <a:cs typeface="Times New Roman" panose="02020603050405020304" pitchFamily="18" charset="0"/>
                        </a:rPr>
                        <m:t>,</m:t>
                      </m:r>
                      <m:r>
                        <a:rPr lang="en-US" altLang="zh-CN" sz="1600" i="1">
                          <a:latin typeface="Cambria Math" panose="02040503050406030204" pitchFamily="18" charset="0"/>
                          <a:ea typeface="宋体" panose="02010600030101010101" pitchFamily="2" charset="-122"/>
                          <a:cs typeface="Times New Roman" panose="02020603050405020304" pitchFamily="18" charset="0"/>
                        </a:rPr>
                        <m:t> </m:t>
                      </m:r>
                      <m:r>
                        <a:rPr lang="en-US" altLang="zh-CN" sz="16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60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6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600" i="1">
                              <a:latin typeface="Cambria Math" panose="02040503050406030204" pitchFamily="18" charset="0"/>
                              <a:ea typeface="宋体" panose="02010600030101010101" pitchFamily="2" charset="-122"/>
                              <a:cs typeface="Times New Roman" panose="02020603050405020304" pitchFamily="18" charset="0"/>
                            </a:rPr>
                            <m:t>0</m:t>
                          </m:r>
                          <m:r>
                            <a:rPr lang="en-US" altLang="zh-CN" sz="1600">
                              <a:latin typeface="Cambria Math" panose="02040503050406030204" pitchFamily="18" charset="0"/>
                              <a:ea typeface="宋体" panose="02010600030101010101" pitchFamily="2" charset="-122"/>
                              <a:cs typeface="Times New Roman" panose="02020603050405020304" pitchFamily="18" charset="0"/>
                            </a:rPr>
                            <m:t>,</m:t>
                          </m:r>
                          <m:r>
                            <a:rPr lang="en-US" altLang="zh-CN" sz="1600" i="1">
                              <a:latin typeface="Cambria Math" panose="02040503050406030204" pitchFamily="18" charset="0"/>
                              <a:ea typeface="宋体" panose="02010600030101010101" pitchFamily="2" charset="-122"/>
                              <a:cs typeface="Times New Roman" panose="02020603050405020304" pitchFamily="18" charset="0"/>
                            </a:rPr>
                            <m:t>1</m:t>
                          </m:r>
                        </m:e>
                      </m:d>
                    </m:oMath>
                  </m:oMathPara>
                </a14:m>
                <a:endParaRPr lang="en-US" altLang="zh-CN" sz="1600" dirty="0">
                  <a:ea typeface="宋体" panose="02010600030101010101" pitchFamily="2" charset="-122"/>
                  <a:cs typeface="Times New Roman" panose="02020603050405020304" pitchFamily="18" charset="0"/>
                </a:endParaRPr>
              </a:p>
              <a:p>
                <a:pPr algn="ctr"/>
                <a:r>
                  <a:rPr lang="zh-CN" altLang="en-US" sz="1600" dirty="0">
                    <a:ea typeface="Cambria Math" panose="02040503050406030204" pitchFamily="18" charset="0"/>
                    <a:cs typeface="Times New Roman" panose="02020603050405020304" pitchFamily="18" charset="0"/>
                  </a:rPr>
                  <a:t>其中</a:t>
                </a:r>
                <a:r>
                  <a:rPr lang="zh-CN" altLang="zh-CN" sz="1600" dirty="0">
                    <a:ea typeface="Cambria Math" panose="02040503050406030204" pitchFamily="18" charset="0"/>
                    <a:cs typeface="Times New Roman" panose="02020603050405020304" pitchFamily="18" charset="0"/>
                  </a:rPr>
                  <a:t> </a:t>
                </a:r>
                <a14:m>
                  <m:oMath xmlns:m="http://schemas.openxmlformats.org/officeDocument/2006/math">
                    <m:sSup>
                      <m:sSup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ea typeface="宋体" panose="02010600030101010101" pitchFamily="2" charset="-122"/>
                            <a:cs typeface="Times New Roman" panose="02020603050405020304" pitchFamily="18" charset="0"/>
                          </a:rPr>
                          <m:t>𝒮</m:t>
                        </m:r>
                      </m:e>
                      <m:sup>
                        <m:r>
                          <a:rPr lang="en-US" altLang="zh-CN" sz="1600" b="0" i="1" smtClean="0">
                            <a:latin typeface="Cambria Math" panose="02040503050406030204" pitchFamily="18" charset="0"/>
                            <a:ea typeface="宋体" panose="02010600030101010101" pitchFamily="2" charset="-122"/>
                            <a:cs typeface="Times New Roman" panose="02020603050405020304" pitchFamily="18" charset="0"/>
                          </a:rPr>
                          <m:t>0</m:t>
                        </m:r>
                      </m:sup>
                    </m:sSup>
                  </m:oMath>
                </a14:m>
                <a:r>
                  <a:rPr lang="zh-CN" altLang="en-US" sz="1600" dirty="0">
                    <a:latin typeface="Cambria" panose="02040503050406030204" pitchFamily="18" charset="0"/>
                    <a:ea typeface="宋体" panose="02010600030101010101" pitchFamily="2" charset="-122"/>
                    <a:cs typeface="Times New Roman" panose="02020603050405020304" pitchFamily="18" charset="0"/>
                  </a:rPr>
                  <a:t>代表负面点击集，</a:t>
                </a:r>
                <a:r>
                  <a:rPr lang="zh-CN" altLang="zh-CN" sz="1600" dirty="0">
                    <a:ea typeface="Cambria Math" panose="02040503050406030204" pitchFamily="18" charset="0"/>
                    <a:cs typeface="Times New Roman" panose="02020603050405020304" pitchFamily="18" charset="0"/>
                  </a:rPr>
                  <a:t> </a:t>
                </a:r>
                <a14:m>
                  <m:oMath xmlns:m="http://schemas.openxmlformats.org/officeDocument/2006/math">
                    <m:sSup>
                      <m:sSup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ea typeface="宋体" panose="02010600030101010101" pitchFamily="2" charset="-122"/>
                            <a:cs typeface="Times New Roman" panose="02020603050405020304" pitchFamily="18" charset="0"/>
                          </a:rPr>
                          <m:t>𝒮</m:t>
                        </m:r>
                      </m:e>
                      <m:sup>
                        <m:r>
                          <a:rPr lang="en-US" altLang="zh-CN" sz="1600" b="0" i="1" smtClean="0">
                            <a:latin typeface="Cambria Math" panose="02040503050406030204" pitchFamily="18" charset="0"/>
                            <a:ea typeface="宋体" panose="02010600030101010101" pitchFamily="2" charset="-122"/>
                            <a:cs typeface="Times New Roman" panose="02020603050405020304" pitchFamily="18" charset="0"/>
                          </a:rPr>
                          <m:t>1</m:t>
                        </m:r>
                      </m:sup>
                    </m:sSup>
                    <m:r>
                      <a:rPr lang="zh-CN" altLang="en-US" sz="1600" i="1">
                        <a:latin typeface="Cambria Math" panose="02040503050406030204" pitchFamily="18" charset="0"/>
                        <a:ea typeface="宋体" panose="02010600030101010101" pitchFamily="2" charset="-122"/>
                        <a:cs typeface="Times New Roman" panose="02020603050405020304" pitchFamily="18" charset="0"/>
                      </a:rPr>
                      <m:t>代表正面</m:t>
                    </m:r>
                  </m:oMath>
                </a14:m>
                <a:r>
                  <a:rPr lang="zh-CN" altLang="en-US" sz="1600" dirty="0">
                    <a:latin typeface="Cambria" panose="02040503050406030204" pitchFamily="18" charset="0"/>
                    <a:ea typeface="宋体" panose="02010600030101010101" pitchFamily="2" charset="-122"/>
                    <a:cs typeface="Times New Roman" panose="02020603050405020304" pitchFamily="18" charset="0"/>
                  </a:rPr>
                  <a:t>点击集</a:t>
                </a:r>
                <a:endParaRPr lang="en-US" altLang="zh-CN" sz="1600" dirty="0">
                  <a:latin typeface="Cambria" panose="02040503050406030204" pitchFamily="18" charset="0"/>
                  <a:ea typeface="宋体" panose="02010600030101010101" pitchFamily="2" charset="-122"/>
                  <a:cs typeface="Times New Roman" panose="02020603050405020304" pitchFamily="18" charset="0"/>
                </a:endParaRPr>
              </a:p>
              <a:p>
                <a:endParaRPr lang="zh-CN" altLang="zh-CN" sz="1600" dirty="0">
                  <a:latin typeface="Cambria" panose="020405030504060302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rPr>
                        <m:t>𝑓</m:t>
                      </m:r>
                      <m:d>
                        <m:dPr>
                          <m:ctrlPr>
                            <a:rPr lang="zh-CN"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𝑝</m:t>
                              </m:r>
                            </m:e>
                            <m:sub>
                              <m:r>
                                <a:rPr lang="en-US" altLang="zh-CN" sz="1600" i="1">
                                  <a:latin typeface="Cambria Math" panose="02040503050406030204" pitchFamily="18" charset="0"/>
                                </a:rPr>
                                <m:t>𝑚𝑛</m:t>
                              </m:r>
                            </m:sub>
                          </m:sSub>
                          <m:r>
                            <a:rPr lang="en-US" altLang="zh-CN" sz="1600">
                              <a:latin typeface="Cambria Math" panose="02040503050406030204" pitchFamily="18" charset="0"/>
                            </a:rPr>
                            <m:t>|</m:t>
                          </m:r>
                          <m:r>
                            <a:rPr lang="en-US" altLang="zh-CN" sz="1600" i="1">
                              <a:latin typeface="Cambria Math" panose="02040503050406030204" pitchFamily="18" charset="0"/>
                            </a:rPr>
                            <m:t>𝒜</m:t>
                          </m:r>
                        </m:e>
                      </m:d>
                      <m:r>
                        <a:rPr lang="en-US" altLang="zh-CN" sz="1600">
                          <a:latin typeface="Cambria Math" panose="02040503050406030204" pitchFamily="18" charset="0"/>
                        </a:rPr>
                        <m:t>=</m:t>
                      </m:r>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min</m:t>
                          </m:r>
                        </m:e>
                        <m:sub>
                          <m:r>
                            <a:rPr lang="en-US" altLang="zh-CN" sz="1600">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𝑝</m:t>
                              </m:r>
                            </m:e>
                            <m:sub>
                              <m:r>
                                <a:rPr lang="en-US" altLang="zh-CN" sz="1600" i="1">
                                  <a:latin typeface="Cambria Math" panose="02040503050406030204" pitchFamily="18" charset="0"/>
                                </a:rPr>
                                <m:t>𝑖𝑗</m:t>
                              </m:r>
                            </m:sub>
                          </m:sSub>
                          <m:r>
                            <a:rPr lang="en-US" altLang="zh-CN" sz="1600">
                              <a:latin typeface="Cambria Math" panose="02040503050406030204" pitchFamily="18" charset="0"/>
                            </a:rPr>
                            <m:t>∈</m:t>
                          </m:r>
                          <m:r>
                            <a:rPr lang="en-US" altLang="zh-CN" sz="1600" i="1">
                              <a:latin typeface="Cambria Math" panose="02040503050406030204" pitchFamily="18" charset="0"/>
                            </a:rPr>
                            <m:t>𝒜</m:t>
                          </m:r>
                        </m:sub>
                      </m:sSub>
                      <m:rad>
                        <m:radPr>
                          <m:degHide m:val="on"/>
                          <m:ctrlPr>
                            <a:rPr lang="zh-CN" altLang="zh-CN" sz="1600" i="1">
                              <a:latin typeface="Cambria Math" panose="02040503050406030204" pitchFamily="18" charset="0"/>
                            </a:rPr>
                          </m:ctrlPr>
                        </m:radPr>
                        <m:deg/>
                        <m:e>
                          <m:sSup>
                            <m:sSupPr>
                              <m:ctrlPr>
                                <a:rPr lang="zh-CN" altLang="zh-CN" sz="1600" i="1">
                                  <a:latin typeface="Cambria Math" panose="02040503050406030204" pitchFamily="18" charset="0"/>
                                </a:rPr>
                              </m:ctrlPr>
                            </m:sSupPr>
                            <m:e>
                              <m:d>
                                <m:dPr>
                                  <m:ctrlPr>
                                    <a:rPr lang="zh-CN" altLang="zh-CN" sz="1600" i="1">
                                      <a:latin typeface="Cambria Math" panose="02040503050406030204" pitchFamily="18" charset="0"/>
                                    </a:rPr>
                                  </m:ctrlPr>
                                </m:dPr>
                                <m:e>
                                  <m:r>
                                    <a:rPr lang="en-US" altLang="zh-CN" sz="1600" i="1">
                                      <a:latin typeface="Cambria Math" panose="02040503050406030204" pitchFamily="18" charset="0"/>
                                    </a:rPr>
                                    <m:t>𝑚</m:t>
                                  </m:r>
                                  <m:r>
                                    <a:rPr lang="en-US" altLang="zh-CN" sz="1600" i="1">
                                      <a:latin typeface="Cambria Math" panose="02040503050406030204" pitchFamily="18" charset="0"/>
                                    </a:rPr>
                                    <m:t>−</m:t>
                                  </m:r>
                                  <m:r>
                                    <a:rPr lang="en-US" altLang="zh-CN" sz="1600" i="1">
                                      <a:latin typeface="Cambria Math" panose="02040503050406030204" pitchFamily="18" charset="0"/>
                                    </a:rPr>
                                    <m:t>𝑖</m:t>
                                  </m:r>
                                </m:e>
                              </m:d>
                            </m:e>
                            <m:sup>
                              <m:r>
                                <a:rPr lang="en-US" altLang="zh-CN" sz="1600" i="1">
                                  <a:latin typeface="Cambria Math" panose="02040503050406030204" pitchFamily="18" charset="0"/>
                                </a:rPr>
                                <m:t>2</m:t>
                              </m:r>
                            </m:sup>
                          </m:sSup>
                          <m:r>
                            <a:rPr lang="en-US" altLang="zh-CN" sz="1600">
                              <a:latin typeface="Cambria Math" panose="02040503050406030204" pitchFamily="18" charset="0"/>
                            </a:rPr>
                            <m:t>+</m:t>
                          </m:r>
                          <m:sSup>
                            <m:sSupPr>
                              <m:ctrlPr>
                                <a:rPr lang="zh-CN" altLang="zh-CN" sz="1600" i="1">
                                  <a:latin typeface="Cambria Math" panose="02040503050406030204" pitchFamily="18" charset="0"/>
                                </a:rPr>
                              </m:ctrlPr>
                            </m:sSupPr>
                            <m:e>
                              <m:d>
                                <m:dPr>
                                  <m:ctrlPr>
                                    <a:rPr lang="zh-CN" altLang="zh-CN" sz="1600" i="1">
                                      <a:latin typeface="Cambria Math" panose="02040503050406030204" pitchFamily="18" charset="0"/>
                                    </a:rPr>
                                  </m:ctrlPr>
                                </m:dPr>
                                <m:e>
                                  <m:r>
                                    <a:rPr lang="en-US" altLang="zh-CN" sz="1600" i="1">
                                      <a:latin typeface="Cambria Math" panose="02040503050406030204" pitchFamily="18" charset="0"/>
                                    </a:rPr>
                                    <m:t>𝑛</m:t>
                                  </m:r>
                                  <m:r>
                                    <a:rPr lang="en-US" altLang="zh-CN" sz="1600" i="1">
                                      <a:latin typeface="Cambria Math" panose="02040503050406030204" pitchFamily="18" charset="0"/>
                                    </a:rPr>
                                    <m:t>−</m:t>
                                  </m:r>
                                  <m:r>
                                    <a:rPr lang="en-US" altLang="zh-CN" sz="1600" i="1">
                                      <a:latin typeface="Cambria Math" panose="02040503050406030204" pitchFamily="18" charset="0"/>
                                    </a:rPr>
                                    <m:t>𝑗</m:t>
                                  </m:r>
                                </m:e>
                              </m:d>
                            </m:e>
                            <m:sup>
                              <m:r>
                                <a:rPr lang="en-US" altLang="zh-CN" sz="1600" i="1">
                                  <a:latin typeface="Cambria Math" panose="02040503050406030204" pitchFamily="18" charset="0"/>
                                </a:rPr>
                                <m:t>2</m:t>
                              </m:r>
                            </m:sup>
                          </m:sSup>
                        </m:e>
                      </m:rad>
                    </m:oMath>
                  </m:oMathPara>
                </a14:m>
                <a:endParaRPr lang="en-US" altLang="zh-CN" b="0" i="0" dirty="0">
                  <a:solidFill>
                    <a:schemeClr val="bg1"/>
                  </a:solidFill>
                  <a:effectLst/>
                  <a:latin typeface="-apple-system"/>
                </a:endParaRPr>
              </a:p>
              <a:p>
                <a:endParaRPr lang="en-US" altLang="zh-CN" dirty="0">
                  <a:solidFill>
                    <a:schemeClr val="bg1"/>
                  </a:solidFill>
                  <a:latin typeface="-apple-system"/>
                </a:endParaRPr>
              </a:p>
              <a:p>
                <a:endParaRPr lang="en-US" altLang="zh-CN" b="0" i="0" dirty="0">
                  <a:solidFill>
                    <a:schemeClr val="bg1"/>
                  </a:solidFill>
                  <a:effectLst/>
                  <a:latin typeface="-apple-system"/>
                </a:endParaRPr>
              </a:p>
              <a:p>
                <a:endParaRPr lang="zh-CN" altLang="en-US" b="0" i="0" dirty="0">
                  <a:solidFill>
                    <a:schemeClr val="bg1"/>
                  </a:solidFill>
                  <a:effectLst/>
                  <a:latin typeface="-apple-system"/>
                </a:endParaRPr>
              </a:p>
            </p:txBody>
          </p:sp>
        </mc:Choice>
        <mc:Fallback xmlns="">
          <p:sp>
            <p:nvSpPr>
              <p:cNvPr id="3" name="文本框 2">
                <a:extLst>
                  <a:ext uri="{FF2B5EF4-FFF2-40B4-BE49-F238E27FC236}">
                    <a16:creationId xmlns:a16="http://schemas.microsoft.com/office/drawing/2014/main" id="{FE90524D-9E81-CA51-76E5-6B54F8677007}"/>
                  </a:ext>
                </a:extLst>
              </p:cNvPr>
              <p:cNvSpPr txBox="1">
                <a:spLocks noRot="1" noChangeAspect="1" noMove="1" noResize="1" noEditPoints="1" noAdjustHandles="1" noChangeArrowheads="1" noChangeShapeType="1" noTextEdit="1"/>
              </p:cNvSpPr>
              <p:nvPr/>
            </p:nvSpPr>
            <p:spPr>
              <a:xfrm>
                <a:off x="1225261" y="1410991"/>
                <a:ext cx="6527223" cy="187141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6B2F3AA-14C3-31ED-18ED-468066623915}"/>
                  </a:ext>
                </a:extLst>
              </p:cNvPr>
              <p:cNvSpPr txBox="1"/>
              <p:nvPr/>
            </p:nvSpPr>
            <p:spPr>
              <a:xfrm>
                <a:off x="1391515" y="3139332"/>
                <a:ext cx="6360969" cy="557781"/>
              </a:xfrm>
              <a:prstGeom prst="rect">
                <a:avLst/>
              </a:prstGeom>
              <a:noFill/>
            </p:spPr>
            <p:txBody>
              <a:bodyPr wrap="square">
                <a:spAutoFit/>
              </a:bodyPr>
              <a:lstStyle/>
              <a:p>
                <a:r>
                  <a:rPr lang="en-US" altLang="zh-CN" b="0" i="0" dirty="0">
                    <a:effectLst/>
                    <a:latin typeface="-apple-system"/>
                  </a:rPr>
                  <a:t>S0 </a:t>
                </a:r>
                <a:r>
                  <a:rPr lang="zh-CN" altLang="en-US" b="0" i="0" dirty="0">
                    <a:effectLst/>
                    <a:latin typeface="-apple-system"/>
                  </a:rPr>
                  <a:t>可能是一个空集，因为在很多情况下，算法即使只有一次正点击也能得到完​​美的分割结果。在这种情况下，所有 </a:t>
                </a:r>
                <a14:m>
                  <m:oMath xmlns:m="http://schemas.openxmlformats.org/officeDocument/2006/math">
                    <m:sSubSup>
                      <m:sSubSupPr>
                        <m:ctrlPr>
                          <a:rPr lang="zh-CN" altLang="zh-CN" sz="1400"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a:latin typeface="Cambria Math" panose="02040503050406030204" pitchFamily="18" charset="0"/>
                            <a:ea typeface="宋体" panose="02010600030101010101" pitchFamily="2" charset="-122"/>
                            <a:cs typeface="Times New Roman" panose="02020603050405020304" pitchFamily="18" charset="0"/>
                          </a:rPr>
                          <m:t>𝑢</m:t>
                        </m:r>
                      </m:e>
                      <m:sub>
                        <m:r>
                          <a:rPr lang="en-US" altLang="zh-CN" sz="1400" i="1">
                            <a:latin typeface="Cambria Math" panose="02040503050406030204" pitchFamily="18" charset="0"/>
                            <a:ea typeface="宋体" panose="02010600030101010101" pitchFamily="2" charset="-122"/>
                            <a:cs typeface="Times New Roman" panose="02020603050405020304" pitchFamily="18" charset="0"/>
                          </a:rPr>
                          <m:t>𝑖𝑗</m:t>
                        </m:r>
                      </m:sub>
                      <m:sup>
                        <m:r>
                          <a:rPr lang="en-US" altLang="zh-CN" sz="1400" b="0" i="1" smtClean="0">
                            <a:latin typeface="Cambria Math" panose="02040503050406030204" pitchFamily="18" charset="0"/>
                            <a:ea typeface="宋体" panose="02010600030101010101" pitchFamily="2" charset="-122"/>
                            <a:cs typeface="Times New Roman" panose="02020603050405020304" pitchFamily="18" charset="0"/>
                          </a:rPr>
                          <m:t>0</m:t>
                        </m:r>
                      </m:sup>
                    </m:sSubSup>
                  </m:oMath>
                </a14:m>
                <a:r>
                  <a:rPr lang="zh-CN" altLang="en-US" b="0" i="0" dirty="0">
                    <a:effectLst/>
                    <a:latin typeface="-apple-system"/>
                  </a:rPr>
                  <a:t>设置为 </a:t>
                </a:r>
                <a:r>
                  <a:rPr lang="en-US" altLang="zh-CN" b="0" i="0" dirty="0">
                    <a:effectLst/>
                    <a:latin typeface="-apple-system"/>
                  </a:rPr>
                  <a:t>255</a:t>
                </a:r>
                <a:r>
                  <a:rPr lang="zh-CN" altLang="en-US" b="0" i="0" dirty="0">
                    <a:effectLst/>
                    <a:latin typeface="-apple-system"/>
                  </a:rPr>
                  <a:t>。</a:t>
                </a:r>
                <a:endParaRPr lang="zh-CN" altLang="en-US" dirty="0"/>
              </a:p>
            </p:txBody>
          </p:sp>
        </mc:Choice>
        <mc:Fallback xmlns="">
          <p:sp>
            <p:nvSpPr>
              <p:cNvPr id="6" name="文本框 5">
                <a:extLst>
                  <a:ext uri="{FF2B5EF4-FFF2-40B4-BE49-F238E27FC236}">
                    <a16:creationId xmlns:a16="http://schemas.microsoft.com/office/drawing/2014/main" id="{66B2F3AA-14C3-31ED-18ED-468066623915}"/>
                  </a:ext>
                </a:extLst>
              </p:cNvPr>
              <p:cNvSpPr txBox="1">
                <a:spLocks noRot="1" noChangeAspect="1" noMove="1" noResize="1" noEditPoints="1" noAdjustHandles="1" noChangeArrowheads="1" noChangeShapeType="1" noTextEdit="1"/>
              </p:cNvSpPr>
              <p:nvPr/>
            </p:nvSpPr>
            <p:spPr>
              <a:xfrm>
                <a:off x="1391515" y="3139332"/>
                <a:ext cx="6360969" cy="557781"/>
              </a:xfrm>
              <a:prstGeom prst="rect">
                <a:avLst/>
              </a:prstGeom>
              <a:blipFill>
                <a:blip r:embed="rId4"/>
                <a:stretch>
                  <a:fillRect l="-287" t="-3297" b="-7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21496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21" name="Google Shape;621;p21"/>
          <p:cNvSpPr txBox="1">
            <a:spLocks noGrp="1"/>
          </p:cNvSpPr>
          <p:nvPr>
            <p:ph type="ctrTitle"/>
          </p:nvPr>
        </p:nvSpPr>
        <p:spPr>
          <a:xfrm flipH="1">
            <a:off x="770700" y="468450"/>
            <a:ext cx="8095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dirty="0"/>
              <a:t>模拟用户点击</a:t>
            </a:r>
            <a:endParaRPr dirty="0"/>
          </a:p>
        </p:txBody>
      </p:sp>
      <p:sp>
        <p:nvSpPr>
          <p:cNvPr id="6" name="文本框 5">
            <a:extLst>
              <a:ext uri="{FF2B5EF4-FFF2-40B4-BE49-F238E27FC236}">
                <a16:creationId xmlns:a16="http://schemas.microsoft.com/office/drawing/2014/main" id="{500CCF7F-0282-018D-4F90-D9DFC9F065D9}"/>
              </a:ext>
            </a:extLst>
          </p:cNvPr>
          <p:cNvSpPr txBox="1"/>
          <p:nvPr/>
        </p:nvSpPr>
        <p:spPr>
          <a:xfrm>
            <a:off x="1047865" y="1217681"/>
            <a:ext cx="6652179" cy="738664"/>
          </a:xfrm>
          <a:prstGeom prst="rect">
            <a:avLst/>
          </a:prstGeom>
          <a:noFill/>
        </p:spPr>
        <p:txBody>
          <a:bodyPr wrap="square">
            <a:spAutoFit/>
          </a:bodyPr>
          <a:lstStyle/>
          <a:p>
            <a:r>
              <a:rPr lang="zh-CN" altLang="en-US" b="0" i="0" dirty="0">
                <a:effectLst/>
                <a:latin typeface="-apple-system"/>
              </a:rPr>
              <a:t>不同的用户往往具有不同的选择相同对象的交互序列。因此，</a:t>
            </a:r>
            <a:r>
              <a:rPr lang="en-US" altLang="zh-CN" b="0" i="0" dirty="0">
                <a:effectLst/>
                <a:latin typeface="-apple-system"/>
              </a:rPr>
              <a:t>FCN </a:t>
            </a:r>
            <a:r>
              <a:rPr lang="zh-CN" altLang="en-US" b="0" i="0" dirty="0">
                <a:effectLst/>
                <a:latin typeface="-apple-system"/>
              </a:rPr>
              <a:t>模型需要大量这样的训练对来学习这一点。然而，从真实用户那里收集大量交互序列的成本太高。因此，使用随机采样来自动生成这些对。</a:t>
            </a:r>
            <a:endParaRPr lang="zh-CN" altLang="en-US"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32437B8B-82DA-F51C-FBD1-A2412BC263F7}"/>
                  </a:ext>
                </a:extLst>
              </p:cNvPr>
              <p:cNvSpPr txBox="1"/>
              <p:nvPr/>
            </p:nvSpPr>
            <p:spPr>
              <a:xfrm>
                <a:off x="3588790" y="2147352"/>
                <a:ext cx="5008935" cy="1456489"/>
              </a:xfrm>
              <a:prstGeom prst="rect">
                <a:avLst/>
              </a:prstGeom>
              <a:noFill/>
            </p:spPr>
            <p:txBody>
              <a:bodyPr wrap="none" rtlCol="0">
                <a:spAutoFit/>
              </a:bodyPr>
              <a:lstStyle/>
              <a:p>
                <a:r>
                  <a:rPr lang="en-US" altLang="zh-CN" dirty="0">
                    <a:latin typeface="+mj-lt"/>
                  </a:rPr>
                  <a:t>Positive</a:t>
                </a:r>
                <a:r>
                  <a:rPr lang="zh-CN" altLang="en-US" dirty="0">
                    <a:latin typeface="+mj-lt"/>
                  </a:rPr>
                  <a:t>：</a:t>
                </a:r>
                <a:endParaRPr lang="en-US" altLang="zh-CN" dirty="0">
                  <a:latin typeface="+mj-lt"/>
                </a:endParaRPr>
              </a:p>
              <a:p>
                <a:endParaRPr lang="en-US" altLang="zh-CN" dirty="0">
                  <a:latin typeface="+mj-lt"/>
                </a:endParaRPr>
              </a:p>
              <a:p>
                <a:r>
                  <a:rPr lang="zh-CN" altLang="en-US" dirty="0">
                    <a:latin typeface="+mj-lt"/>
                  </a:rPr>
                  <a:t>随机从</a:t>
                </a:r>
                <a14:m>
                  <m:oMath xmlns:m="http://schemas.openxmlformats.org/officeDocument/2006/math">
                    <m:r>
                      <a:rPr lang="zh-CN" altLang="en-US" i="0" smtClean="0">
                        <a:latin typeface="Cambria Math" panose="02040503050406030204" pitchFamily="18" charset="0"/>
                      </a:rPr>
                      <m:t>𝒪</m:t>
                    </m:r>
                  </m:oMath>
                </a14:m>
                <a:r>
                  <a:rPr lang="zh-CN" altLang="en-US" dirty="0">
                    <a:latin typeface="+mj-lt"/>
                  </a:rPr>
                  <a:t>（对象集）中抽取</a:t>
                </a:r>
                <a:r>
                  <a:rPr lang="en-US" altLang="zh-CN" dirty="0">
                    <a:latin typeface="+mj-lt"/>
                  </a:rPr>
                  <a:t>n</a:t>
                </a:r>
                <a:r>
                  <a:rPr lang="zh-CN" altLang="en-US" dirty="0">
                    <a:latin typeface="+mj-lt"/>
                  </a:rPr>
                  <a:t>个像素点，</a:t>
                </a:r>
                <a:r>
                  <a:rPr lang="en-US" altLang="zh-CN" dirty="0">
                    <a:latin typeface="+mj-lt"/>
                  </a:rPr>
                  <a:t> </a:t>
                </a:r>
                <a14:m>
                  <m:oMath xmlns:m="http://schemas.openxmlformats.org/officeDocument/2006/math">
                    <m:r>
                      <a:rPr lang="en-US" altLang="zh-CN" i="1">
                        <a:latin typeface="Cambria Math" panose="02040503050406030204" pitchFamily="18" charset="0"/>
                      </a:rPr>
                      <m:t>𝑛</m:t>
                    </m:r>
                    <m:r>
                      <a:rPr lang="en-US" altLang="zh-CN">
                        <a:latin typeface="Cambria Math" panose="02040503050406030204" pitchFamily="18" charset="0"/>
                      </a:rPr>
                      <m:t>∈</m:t>
                    </m:r>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1</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𝑁</m:t>
                            </m:r>
                          </m:e>
                          <m:sub>
                            <m:r>
                              <m:rPr>
                                <m:sty m:val="p"/>
                              </m:rPr>
                              <a:rPr lang="en-US" altLang="zh-CN">
                                <a:latin typeface="Cambria Math" panose="02040503050406030204" pitchFamily="18" charset="0"/>
                              </a:rPr>
                              <m:t>pos</m:t>
                            </m:r>
                          </m:sub>
                        </m:sSub>
                      </m:e>
                    </m:d>
                  </m:oMath>
                </a14:m>
                <a:r>
                  <a:rPr lang="zh-CN" altLang="en-US" dirty="0">
                    <a:latin typeface="+mj-lt"/>
                  </a:rPr>
                  <a:t>，且满足</a:t>
                </a:r>
                <a:endParaRPr lang="en-US" altLang="zh-CN" dirty="0">
                  <a:latin typeface="+mj-lt"/>
                </a:endParaRPr>
              </a:p>
              <a:p>
                <a:endParaRPr lang="en-US" altLang="zh-CN" dirty="0">
                  <a:latin typeface="+mj-lt"/>
                </a:endParaRPr>
              </a:p>
              <a:p>
                <a:pPr marL="285750" indent="-285750">
                  <a:buFont typeface="Arial" panose="020B0604020202020204" pitchFamily="34" charset="0"/>
                  <a:buChar char="•"/>
                </a:pPr>
                <a:r>
                  <a:rPr lang="zh-CN" altLang="en-US" dirty="0">
                    <a:latin typeface="+mj-lt"/>
                  </a:rPr>
                  <a:t>两个像素点之间至少间隔</a:t>
                </a:r>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𝑠𝑡𝑒𝑝</m:t>
                        </m:r>
                      </m:sub>
                    </m:sSub>
                  </m:oMath>
                </a14:m>
                <a:r>
                  <a:rPr lang="zh-CN" altLang="en-US" dirty="0">
                    <a:latin typeface="+mj-lt"/>
                  </a:rPr>
                  <a:t>个像素</a:t>
                </a:r>
                <a:endParaRPr lang="en-US" altLang="zh-CN" dirty="0">
                  <a:latin typeface="+mj-lt"/>
                </a:endParaRPr>
              </a:p>
              <a:p>
                <a:pPr marL="285750" indent="-285750">
                  <a:buFont typeface="Arial" panose="020B0604020202020204" pitchFamily="34" charset="0"/>
                  <a:buChar char="•"/>
                </a:pPr>
                <a:r>
                  <a:rPr lang="zh-CN" altLang="en-US" dirty="0">
                    <a:latin typeface="+mj-lt"/>
                  </a:rPr>
                  <a:t>距离目标边界至少 </a:t>
                </a:r>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𝑑</m:t>
                        </m:r>
                      </m:e>
                      <m:sub>
                        <m:r>
                          <m:rPr>
                            <m:sty m:val="p"/>
                          </m:rPr>
                          <a:rPr lang="en-US" altLang="zh-CN">
                            <a:effectLst/>
                            <a:latin typeface="Cambria Math" panose="02040503050406030204" pitchFamily="18" charset="0"/>
                            <a:ea typeface="宋体" panose="02010600030101010101" pitchFamily="2" charset="-122"/>
                            <a:cs typeface="Times New Roman" panose="02020603050405020304" pitchFamily="18" charset="0"/>
                          </a:rPr>
                          <m:t>margin</m:t>
                        </m:r>
                      </m:sub>
                    </m:sSub>
                  </m:oMath>
                </a14:m>
                <a:r>
                  <a:rPr lang="zh-CN" altLang="en-US" dirty="0">
                    <a:latin typeface="+mj-lt"/>
                  </a:rPr>
                  <a:t>个像素</a:t>
                </a:r>
                <a:endParaRPr lang="en-US" altLang="zh-CN" dirty="0">
                  <a:latin typeface="+mn-lt"/>
                  <a:ea typeface="宋体" panose="02010600030101010101" pitchFamily="2" charset="-122"/>
                  <a:cs typeface="Times New Roman" panose="02020603050405020304" pitchFamily="18" charset="0"/>
                </a:endParaRPr>
              </a:p>
            </p:txBody>
          </p:sp>
        </mc:Choice>
        <mc:Fallback xmlns="">
          <p:sp>
            <p:nvSpPr>
              <p:cNvPr id="17" name="文本框 16">
                <a:extLst>
                  <a:ext uri="{FF2B5EF4-FFF2-40B4-BE49-F238E27FC236}">
                    <a16:creationId xmlns:a16="http://schemas.microsoft.com/office/drawing/2014/main" id="{32437B8B-82DA-F51C-FBD1-A2412BC263F7}"/>
                  </a:ext>
                </a:extLst>
              </p:cNvPr>
              <p:cNvSpPr txBox="1">
                <a:spLocks noRot="1" noChangeAspect="1" noMove="1" noResize="1" noEditPoints="1" noAdjustHandles="1" noChangeArrowheads="1" noChangeShapeType="1" noTextEdit="1"/>
              </p:cNvSpPr>
              <p:nvPr/>
            </p:nvSpPr>
            <p:spPr>
              <a:xfrm>
                <a:off x="3588790" y="2147352"/>
                <a:ext cx="5008935" cy="1456489"/>
              </a:xfrm>
              <a:prstGeom prst="rect">
                <a:avLst/>
              </a:prstGeom>
              <a:blipFill>
                <a:blip r:embed="rId3"/>
                <a:stretch>
                  <a:fillRect l="-365" t="-418" b="-209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6CE44388-D873-7E43-2D60-6A999BCB5C25}"/>
              </a:ext>
            </a:extLst>
          </p:cNvPr>
          <p:cNvPicPr>
            <a:picLocks noChangeAspect="1"/>
          </p:cNvPicPr>
          <p:nvPr/>
        </p:nvPicPr>
        <p:blipFill>
          <a:blip r:embed="rId4"/>
          <a:stretch>
            <a:fillRect/>
          </a:stretch>
        </p:blipFill>
        <p:spPr>
          <a:xfrm>
            <a:off x="1191814" y="2166548"/>
            <a:ext cx="1876506" cy="1938032"/>
          </a:xfrm>
          <a:prstGeom prst="rect">
            <a:avLst/>
          </a:prstGeom>
        </p:spPr>
      </p:pic>
      <p:sp>
        <p:nvSpPr>
          <p:cNvPr id="7" name="右大括号 6">
            <a:extLst>
              <a:ext uri="{FF2B5EF4-FFF2-40B4-BE49-F238E27FC236}">
                <a16:creationId xmlns:a16="http://schemas.microsoft.com/office/drawing/2014/main" id="{C4E43FA5-1821-767F-81A5-91D75BFDCF8A}"/>
              </a:ext>
            </a:extLst>
          </p:cNvPr>
          <p:cNvSpPr/>
          <p:nvPr/>
        </p:nvSpPr>
        <p:spPr>
          <a:xfrm>
            <a:off x="6929120" y="3119120"/>
            <a:ext cx="187960" cy="396240"/>
          </a:xfrm>
          <a:prstGeom prst="rightBrace">
            <a:avLst>
              <a:gd name="adj1" fmla="val 8333"/>
              <a:gd name="adj2" fmla="val 44805"/>
            </a:avLst>
          </a:prstGeom>
          <a:ln>
            <a:solidFill>
              <a:schemeClr val="tx1">
                <a:lumMod val="10000"/>
              </a:schemeClr>
            </a:solidFill>
          </a:ln>
        </p:spPr>
        <p:style>
          <a:lnRef idx="2">
            <a:schemeClr val="accent3"/>
          </a:lnRef>
          <a:fillRef idx="0">
            <a:schemeClr val="accent3"/>
          </a:fillRef>
          <a:effectRef idx="1">
            <a:schemeClr val="accent3"/>
          </a:effectRef>
          <a:fontRef idx="minor">
            <a:schemeClr val="tx1"/>
          </a:fontRef>
        </p:style>
        <p:txBody>
          <a:bodyPr rtlCol="0" anchor="ctr"/>
          <a:lstStyle/>
          <a:p>
            <a:pPr algn="ctr"/>
            <a:r>
              <a:rPr lang="en-US" altLang="zh-CN" dirty="0"/>
              <a:t>   </a:t>
            </a:r>
            <a:endParaRPr lang="zh-CN" altLang="en-US" dirty="0"/>
          </a:p>
        </p:txBody>
      </p:sp>
      <p:sp>
        <p:nvSpPr>
          <p:cNvPr id="9" name="文本框 8">
            <a:extLst>
              <a:ext uri="{FF2B5EF4-FFF2-40B4-BE49-F238E27FC236}">
                <a16:creationId xmlns:a16="http://schemas.microsoft.com/office/drawing/2014/main" id="{784858A5-37D6-0E6A-8D5D-3082A14C4950}"/>
              </a:ext>
            </a:extLst>
          </p:cNvPr>
          <p:cNvSpPr txBox="1"/>
          <p:nvPr/>
        </p:nvSpPr>
        <p:spPr>
          <a:xfrm>
            <a:off x="7024815" y="3135564"/>
            <a:ext cx="644474" cy="307777"/>
          </a:xfrm>
          <a:prstGeom prst="rect">
            <a:avLst/>
          </a:prstGeom>
          <a:noFill/>
        </p:spPr>
        <p:txBody>
          <a:bodyPr wrap="square" rtlCol="0">
            <a:spAutoFit/>
          </a:bodyPr>
          <a:lstStyle/>
          <a:p>
            <a:r>
              <a:rPr lang="zh-CN" altLang="en-US" dirty="0"/>
              <a:t>（</a:t>
            </a:r>
            <a:r>
              <a:rPr lang="en-US" altLang="zh-CN" dirty="0"/>
              <a:t>1</a:t>
            </a:r>
            <a:r>
              <a:rPr lang="zh-CN" altLang="en-US" dirty="0"/>
              <a:t>）</a:t>
            </a:r>
          </a:p>
        </p:txBody>
      </p:sp>
    </p:spTree>
    <p:extLst>
      <p:ext uri="{BB962C8B-B14F-4D97-AF65-F5344CB8AC3E}">
        <p14:creationId xmlns:p14="http://schemas.microsoft.com/office/powerpoint/2010/main" val="4154139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21" name="Google Shape;621;p21"/>
          <p:cNvSpPr txBox="1">
            <a:spLocks noGrp="1"/>
          </p:cNvSpPr>
          <p:nvPr>
            <p:ph type="ctrTitle"/>
          </p:nvPr>
        </p:nvSpPr>
        <p:spPr>
          <a:xfrm flipH="1">
            <a:off x="770700" y="468450"/>
            <a:ext cx="8095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dirty="0"/>
              <a:t>模拟用户点击</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D0AE71C-38BE-BC94-F50D-347CFB782F87}"/>
                  </a:ext>
                </a:extLst>
              </p:cNvPr>
              <p:cNvSpPr txBox="1"/>
              <p:nvPr/>
            </p:nvSpPr>
            <p:spPr>
              <a:xfrm>
                <a:off x="384091" y="973545"/>
                <a:ext cx="3481612" cy="3272434"/>
              </a:xfrm>
              <a:prstGeom prst="rect">
                <a:avLst/>
              </a:prstGeom>
              <a:noFill/>
            </p:spPr>
            <p:txBody>
              <a:bodyPr wrap="square">
                <a:spAutoFit/>
              </a:bodyPr>
              <a:lstStyle/>
              <a:p>
                <a:pPr>
                  <a:lnSpc>
                    <a:spcPct val="150000"/>
                  </a:lnSpc>
                </a:pPr>
                <a:r>
                  <a:rPr lang="zh-CN" altLang="en-US" sz="1600" b="1" dirty="0">
                    <a:latin typeface="Cambria Math" panose="02040503050406030204" pitchFamily="18" charset="0"/>
                  </a:rPr>
                  <a:t>定义：</a:t>
                </a:r>
                <a:endParaRPr lang="en-US" altLang="zh-CN" sz="1600" b="1" dirty="0">
                  <a:latin typeface="Cambria Math" panose="02040503050406030204" pitchFamily="18" charset="0"/>
                </a:endParaRPr>
              </a:p>
              <a:p>
                <a:pPr algn="ctr">
                  <a:lnSpc>
                    <a:spcPct val="150000"/>
                  </a:lnSpc>
                </a:pPr>
                <a14:m>
                  <m:oMathPara xmlns:m="http://schemas.openxmlformats.org/officeDocument/2006/math">
                    <m:oMathParaPr>
                      <m:jc m:val="centerGroup"/>
                    </m:oMathParaPr>
                    <m:oMath xmlns:m="http://schemas.openxmlformats.org/officeDocument/2006/math">
                      <m:r>
                        <a:rPr lang="zh-CN" altLang="en-US" sz="1600" smtClean="0">
                          <a:latin typeface="Cambria Math" panose="02040503050406030204" pitchFamily="18" charset="0"/>
                        </a:rPr>
                        <m:t>𝒢</m:t>
                      </m:r>
                      <m:r>
                        <a:rPr lang="zh-CN" altLang="en-US" sz="1600" i="0">
                          <a:latin typeface="Cambria Math" panose="02040503050406030204" pitchFamily="18" charset="0"/>
                        </a:rPr>
                        <m:t>=</m:t>
                      </m:r>
                      <m:d>
                        <m:dPr>
                          <m:begChr m:val="{"/>
                          <m:endChr m:val="}"/>
                          <m:ctrlPr>
                            <a:rPr lang="zh-CN" altLang="en-US" sz="1600" i="1">
                              <a:latin typeface="Cambria Math" panose="02040503050406030204" pitchFamily="18" charset="0"/>
                            </a:rPr>
                          </m:ctrlPr>
                        </m:dPr>
                        <m:e>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𝑝</m:t>
                              </m:r>
                            </m:e>
                            <m:sub>
                              <m:r>
                                <a:rPr lang="zh-CN" altLang="en-US" sz="1600" i="1">
                                  <a:latin typeface="Cambria Math" panose="02040503050406030204" pitchFamily="18" charset="0"/>
                                </a:rPr>
                                <m:t>𝑖𝑗</m:t>
                              </m:r>
                            </m:sub>
                          </m:sSub>
                        </m:e>
                        <m:e>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𝑝</m:t>
                              </m:r>
                            </m:e>
                            <m:sub>
                              <m:r>
                                <a:rPr lang="zh-CN" altLang="en-US" sz="1600" i="1">
                                  <a:latin typeface="Cambria Math" panose="02040503050406030204" pitchFamily="18" charset="0"/>
                                </a:rPr>
                                <m:t>𝑖𝑗</m:t>
                              </m:r>
                            </m:sub>
                          </m:sSub>
                          <m:r>
                            <a:rPr lang="zh-CN" altLang="en-US" sz="1600" i="0">
                              <a:latin typeface="Cambria Math" panose="02040503050406030204" pitchFamily="18" charset="0"/>
                            </a:rPr>
                            <m:t>∈</m:t>
                          </m:r>
                          <m:r>
                            <a:rPr lang="zh-CN" altLang="en-US" sz="1600" i="0">
                              <a:latin typeface="Cambria Math" panose="02040503050406030204" pitchFamily="18" charset="0"/>
                            </a:rPr>
                            <m:t>𝒪</m:t>
                          </m:r>
                          <m:r>
                            <m:rPr>
                              <m:sty m:val="p"/>
                            </m:rPr>
                            <a:rPr lang="zh-CN" altLang="en-US" sz="1600" i="0">
                              <a:latin typeface="Cambria Math" panose="02040503050406030204" pitchFamily="18" charset="0"/>
                            </a:rPr>
                            <m:t>or</m:t>
                          </m:r>
                          <m:r>
                            <a:rPr lang="zh-CN" altLang="en-US" sz="1600" i="1">
                              <a:latin typeface="Cambria Math" panose="02040503050406030204" pitchFamily="18" charset="0"/>
                            </a:rPr>
                            <m:t>𝑓</m:t>
                          </m:r>
                          <m:d>
                            <m:dPr>
                              <m:ctrlPr>
                                <a:rPr lang="zh-CN" altLang="en-US" sz="1600" i="1">
                                  <a:solidFill>
                                    <a:srgbClr val="836967"/>
                                  </a:solidFill>
                                  <a:latin typeface="Cambria Math" panose="02040503050406030204" pitchFamily="18" charset="0"/>
                                </a:rPr>
                              </m:ctrlPr>
                            </m:dPr>
                            <m:e>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𝑝</m:t>
                                  </m:r>
                                </m:e>
                                <m:sub>
                                  <m:r>
                                    <a:rPr lang="zh-CN" altLang="en-US" sz="1600" i="1">
                                      <a:latin typeface="Cambria Math" panose="02040503050406030204" pitchFamily="18" charset="0"/>
                                    </a:rPr>
                                    <m:t>𝑖𝑗</m:t>
                                  </m:r>
                                </m:sub>
                              </m:sSub>
                              <m:d>
                                <m:dPr>
                                  <m:begChr m:val="|"/>
                                  <m:endChr m:val=""/>
                                  <m:ctrlPr>
                                    <a:rPr lang="zh-CN" altLang="en-US" sz="1600" i="1">
                                      <a:latin typeface="Cambria Math" panose="02040503050406030204" pitchFamily="18" charset="0"/>
                                    </a:rPr>
                                  </m:ctrlPr>
                                </m:dPr>
                                <m:e>
                                  <m:r>
                                    <a:rPr lang="zh-CN" altLang="en-US" sz="1600" i="0">
                                      <a:latin typeface="Cambria Math" panose="02040503050406030204" pitchFamily="18" charset="0"/>
                                    </a:rPr>
                                    <m:t>𝒪</m:t>
                                  </m:r>
                                </m:e>
                              </m:d>
                            </m:e>
                          </m:d>
                          <m:r>
                            <a:rPr lang="zh-CN" altLang="en-US" sz="1600" i="0">
                              <a:latin typeface="Cambria Math" panose="02040503050406030204" pitchFamily="18" charset="0"/>
                            </a:rPr>
                            <m:t>≥</m:t>
                          </m:r>
                          <m:r>
                            <a:rPr lang="zh-CN" altLang="en-US" sz="1600" i="1">
                              <a:latin typeface="Cambria Math" panose="02040503050406030204" pitchFamily="18" charset="0"/>
                            </a:rPr>
                            <m:t>𝑑</m:t>
                          </m:r>
                        </m:e>
                      </m:d>
                    </m:oMath>
                  </m:oMathPara>
                </a14:m>
                <a:endParaRPr lang="en-US" altLang="zh-CN" sz="1600" dirty="0"/>
              </a:p>
              <a:p>
                <a:pPr algn="ctr">
                  <a:lnSpc>
                    <a:spcPct val="150000"/>
                  </a:lnSpc>
                </a:pPr>
                <a:r>
                  <a:rPr lang="zh-CN" altLang="en-US" sz="1600" dirty="0"/>
                  <a:t>（</a:t>
                </a:r>
                <a:r>
                  <a:rPr lang="zh-CN" altLang="en-US" sz="1200" dirty="0"/>
                  <a:t>即在目标内以及距离目标至少</a:t>
                </a:r>
                <a:r>
                  <a:rPr lang="en-US" altLang="zh-CN" sz="1200" dirty="0"/>
                  <a:t>d</a:t>
                </a:r>
                <a:r>
                  <a:rPr lang="zh-CN" altLang="en-US" sz="1200" dirty="0"/>
                  <a:t>的像素点</a:t>
                </a:r>
                <a:r>
                  <a:rPr lang="zh-CN" altLang="en-US" sz="1600" dirty="0"/>
                  <a:t>）</a:t>
                </a:r>
                <a:endParaRPr lang="en-US" altLang="zh-CN" sz="1600" dirty="0"/>
              </a:p>
              <a:p>
                <a:pPr algn="ctr">
                  <a:lnSpc>
                    <a:spcPct val="150000"/>
                  </a:lnSpc>
                </a:pPr>
                <a14:m>
                  <m:oMath xmlns:m="http://schemas.openxmlformats.org/officeDocument/2006/math">
                    <m:r>
                      <a:rPr lang="zh-CN" altLang="en-US" sz="1600" i="0" smtClean="0">
                        <a:latin typeface="Cambria Math" panose="02040503050406030204" pitchFamily="18" charset="0"/>
                      </a:rPr>
                      <m:t>𝒪</m:t>
                    </m:r>
                    <m:r>
                      <a:rPr lang="zh-CN" altLang="en-US" sz="1600" i="1">
                        <a:latin typeface="Cambria Math" panose="02040503050406030204" pitchFamily="18" charset="0"/>
                      </a:rPr>
                      <m:t>：</m:t>
                    </m:r>
                  </m:oMath>
                </a14:m>
                <a:r>
                  <a:rPr lang="zh-CN" altLang="en-US" sz="1600" dirty="0"/>
                  <a:t>目标真值像素集</a:t>
                </a:r>
                <a:endParaRPr lang="en-US" altLang="zh-CN" sz="1600" dirty="0"/>
              </a:p>
              <a:p>
                <a:pPr algn="ctr">
                  <a:lnSpc>
                    <a:spcPct val="150000"/>
                  </a:lnSpc>
                </a:pPr>
                <a14:m>
                  <m:oMath xmlns:m="http://schemas.openxmlformats.org/officeDocument/2006/math">
                    <m:sSup>
                      <m:sSupPr>
                        <m:ctrlPr>
                          <a:rPr lang="zh-CN" altLang="zh-CN" sz="1600" i="1"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𝒢</m:t>
                        </m:r>
                      </m:e>
                      <m:sup>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𝑐</m:t>
                        </m:r>
                      </m:sup>
                    </m:sSup>
                  </m:oMath>
                </a14:m>
                <a:r>
                  <a:rPr lang="zh-CN" altLang="en-US" sz="1600" dirty="0">
                    <a:effectLst/>
                    <a:latin typeface="Cambria" panose="02040503050406030204" pitchFamily="18" charset="0"/>
                    <a:ea typeface="宋体" panose="02010600030101010101" pitchFamily="2" charset="-122"/>
                    <a:cs typeface="Times New Roman" panose="02020603050405020304" pitchFamily="18" charset="0"/>
                  </a:rPr>
                  <a:t>：</a:t>
                </a:r>
                <a14:m>
                  <m:oMath xmlns:m="http://schemas.openxmlformats.org/officeDocument/2006/math">
                    <m:r>
                      <a:rPr lang="zh-CN" altLang="en-US" sz="1600">
                        <a:latin typeface="Cambria Math" panose="02040503050406030204" pitchFamily="18" charset="0"/>
                      </a:rPr>
                      <m:t>𝒢</m:t>
                    </m:r>
                  </m:oMath>
                </a14:m>
                <a:r>
                  <a:rPr lang="zh-CN" altLang="en-US" sz="1600" dirty="0">
                    <a:effectLst/>
                    <a:latin typeface="+mj-lt"/>
                    <a:ea typeface="宋体" panose="02010600030101010101" pitchFamily="2" charset="-122"/>
                    <a:cs typeface="Times New Roman" panose="02020603050405020304" pitchFamily="18" charset="0"/>
                  </a:rPr>
                  <a:t> 补集</a:t>
                </a:r>
                <a:endParaRPr lang="en-US" altLang="zh-CN" sz="1600" dirty="0">
                  <a:effectLst/>
                  <a:latin typeface="+mj-lt"/>
                  <a:ea typeface="宋体" panose="02010600030101010101" pitchFamily="2" charset="-122"/>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zh-CN" altLang="en-US" sz="1200" b="0" i="0" u="none" strike="noStrike" kern="0" cap="none" spc="0" normalizeH="0" baseline="0" noProof="0" dirty="0">
                    <a:ln>
                      <a:noFill/>
                    </a:ln>
                    <a:solidFill>
                      <a:srgbClr val="000000"/>
                    </a:solidFill>
                    <a:effectLst/>
                    <a:uLnTx/>
                    <a:uFillTx/>
                    <a:latin typeface="Arial"/>
                    <a:cs typeface="Arial"/>
                    <a:sym typeface="Arial"/>
                  </a:rPr>
                  <a:t>（不在目标内，与目标距离小于</a:t>
                </a:r>
                <a:r>
                  <a:rPr kumimoji="0" lang="en-US" altLang="zh-CN" sz="1200" b="0" i="0" u="none" strike="noStrike" kern="0" cap="none" spc="0" normalizeH="0" baseline="0" noProof="0" dirty="0">
                    <a:ln>
                      <a:noFill/>
                    </a:ln>
                    <a:solidFill>
                      <a:srgbClr val="000000"/>
                    </a:solidFill>
                    <a:effectLst/>
                    <a:uLnTx/>
                    <a:uFillTx/>
                    <a:latin typeface="Arial"/>
                    <a:cs typeface="Arial"/>
                    <a:sym typeface="Arial"/>
                  </a:rPr>
                  <a:t>d</a:t>
                </a:r>
                <a:r>
                  <a:rPr kumimoji="0" lang="zh-CN" altLang="en-US" sz="1200" b="0" i="0" u="none" strike="noStrike" kern="0" cap="none" spc="0" normalizeH="0" baseline="0" noProof="0" dirty="0">
                    <a:ln>
                      <a:noFill/>
                    </a:ln>
                    <a:solidFill>
                      <a:srgbClr val="000000"/>
                    </a:solidFill>
                    <a:effectLst/>
                    <a:uLnTx/>
                    <a:uFillTx/>
                    <a:latin typeface="Arial"/>
                    <a:cs typeface="Arial"/>
                    <a:sym typeface="Arial"/>
                  </a:rPr>
                  <a:t>的点）</a:t>
                </a:r>
                <a:endParaRPr kumimoji="0" lang="en-US" altLang="zh-CN" sz="1200" b="0" i="0" u="none" strike="noStrike" kern="0" cap="none" spc="0" normalizeH="0" baseline="0" noProof="0" dirty="0">
                  <a:ln>
                    <a:noFill/>
                  </a:ln>
                  <a:solidFill>
                    <a:srgbClr val="000000"/>
                  </a:solidFill>
                  <a:effectLst/>
                  <a:uLnTx/>
                  <a:uFillTx/>
                  <a:latin typeface="Arial"/>
                  <a:cs typeface="Arial"/>
                  <a:sym typeface="Arial"/>
                </a:endParaRPr>
              </a:p>
              <a:p>
                <a:pPr>
                  <a:lnSpc>
                    <a:spcPct val="150000"/>
                  </a:lnSpc>
                </a:pPr>
                <a:endParaRPr lang="zh-CN" altLang="zh-CN" sz="1600" dirty="0">
                  <a:effectLst/>
                  <a:latin typeface="+mj-lt"/>
                  <a:ea typeface="宋体" panose="02010600030101010101" pitchFamily="2" charset="-122"/>
                  <a:cs typeface="Times New Roman" panose="02020603050405020304" pitchFamily="18" charset="0"/>
                </a:endParaRPr>
              </a:p>
              <a:p>
                <a:pPr algn="ctr">
                  <a:lnSpc>
                    <a:spcPct val="150000"/>
                  </a:lnSpc>
                </a:pPr>
                <a:endParaRPr lang="en-US" altLang="zh-CN" dirty="0"/>
              </a:p>
              <a:p>
                <a:pPr algn="ctr"/>
                <a:endParaRPr lang="zh-CN" altLang="en-US" dirty="0"/>
              </a:p>
            </p:txBody>
          </p:sp>
        </mc:Choice>
        <mc:Fallback xmlns="">
          <p:sp>
            <p:nvSpPr>
              <p:cNvPr id="7" name="文本框 6">
                <a:extLst>
                  <a:ext uri="{FF2B5EF4-FFF2-40B4-BE49-F238E27FC236}">
                    <a16:creationId xmlns:a16="http://schemas.microsoft.com/office/drawing/2014/main" id="{6D0AE71C-38BE-BC94-F50D-347CFB782F87}"/>
                  </a:ext>
                </a:extLst>
              </p:cNvPr>
              <p:cNvSpPr txBox="1">
                <a:spLocks noRot="1" noChangeAspect="1" noMove="1" noResize="1" noEditPoints="1" noAdjustHandles="1" noChangeArrowheads="1" noChangeShapeType="1" noTextEdit="1"/>
              </p:cNvSpPr>
              <p:nvPr/>
            </p:nvSpPr>
            <p:spPr>
              <a:xfrm>
                <a:off x="384091" y="973545"/>
                <a:ext cx="3481612" cy="3272434"/>
              </a:xfrm>
              <a:prstGeom prst="rect">
                <a:avLst/>
              </a:prstGeom>
              <a:blipFill>
                <a:blip r:embed="rId3"/>
                <a:stretch>
                  <a:fillRect l="-8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748074A-EBE8-E19D-F04A-9BB345BD7473}"/>
                  </a:ext>
                </a:extLst>
              </p:cNvPr>
              <p:cNvSpPr txBox="1"/>
              <p:nvPr/>
            </p:nvSpPr>
            <p:spPr>
              <a:xfrm>
                <a:off x="384091" y="3332107"/>
                <a:ext cx="5135881" cy="1827744"/>
              </a:xfrm>
              <a:prstGeom prst="rect">
                <a:avLst/>
              </a:prstGeom>
              <a:noFill/>
            </p:spPr>
            <p:txBody>
              <a:bodyPr wrap="square" rtlCol="0">
                <a:spAutoFit/>
              </a:bodyPr>
              <a:lstStyle/>
              <a:p>
                <a:r>
                  <a:rPr lang="en-US" altLang="zh-CN" b="1" dirty="0"/>
                  <a:t>Negative</a:t>
                </a:r>
                <a:r>
                  <a:rPr lang="zh-CN" altLang="en-US" b="1" dirty="0"/>
                  <a:t>：</a:t>
                </a:r>
                <a:endParaRPr lang="en-US" altLang="zh-CN" b="1" dirty="0"/>
              </a:p>
              <a:p>
                <a:pPr marL="342900" indent="-342900">
                  <a:buFont typeface="+mj-ea"/>
                  <a:buAutoNum type="circleNumDbPlain"/>
                </a:pPr>
                <a:r>
                  <a:rPr lang="zh-CN" altLang="en-US" dirty="0"/>
                  <a:t>随机从</a:t>
                </a:r>
                <a14:m>
                  <m:oMath xmlns:m="http://schemas.openxmlformats.org/officeDocument/2006/math">
                    <m:sSup>
                      <m:sSupPr>
                        <m:ctrlPr>
                          <a:rPr lang="zh-CN" altLang="zh-CN" sz="1400" i="1"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𝒢</m:t>
                        </m:r>
                      </m:e>
                      <m:sup>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𝑐</m:t>
                        </m:r>
                      </m:sup>
                    </m:sSup>
                  </m:oMath>
                </a14:m>
                <a:r>
                  <a:rPr lang="zh-CN" altLang="en-US" dirty="0"/>
                  <a:t>中取</a:t>
                </a:r>
                <a:r>
                  <a:rPr lang="en-US" altLang="zh-CN" dirty="0"/>
                  <a:t>n</a:t>
                </a:r>
                <a:r>
                  <a:rPr lang="zh-CN" altLang="en-US" dirty="0"/>
                  <a:t>个点，</a:t>
                </a:r>
                <a:r>
                  <a:rPr lang="en-US" altLang="zh-CN" dirty="0"/>
                  <a:t> </a:t>
                </a:r>
                <a14:m>
                  <m:oMath xmlns:m="http://schemas.openxmlformats.org/officeDocument/2006/math">
                    <m:r>
                      <a:rPr lang="en-US" altLang="zh-CN" i="1">
                        <a:latin typeface="Cambria Math" panose="02040503050406030204" pitchFamily="18" charset="0"/>
                      </a:rPr>
                      <m:t>𝑛</m:t>
                    </m:r>
                    <m:r>
                      <a:rPr lang="en-US" altLang="zh-CN">
                        <a:latin typeface="Cambria Math" panose="02040503050406030204" pitchFamily="18" charset="0"/>
                      </a:rPr>
                      <m:t>∈</m:t>
                    </m:r>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0</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𝑁</m:t>
                            </m:r>
                          </m:e>
                          <m:sub>
                            <m:r>
                              <m:rPr>
                                <m:sty m:val="p"/>
                              </m:rPr>
                              <a:rPr lang="en-US" altLang="zh-CN">
                                <a:latin typeface="Cambria Math" panose="02040503050406030204" pitchFamily="18" charset="0"/>
                              </a:rPr>
                              <m:t>neg</m:t>
                            </m:r>
                            <m:r>
                              <a:rPr lang="en-US" altLang="zh-CN" i="1">
                                <a:latin typeface="Cambria Math" panose="02040503050406030204" pitchFamily="18" charset="0"/>
                              </a:rPr>
                              <m:t>1</m:t>
                            </m:r>
                          </m:sub>
                        </m:sSub>
                      </m:e>
                    </m:d>
                  </m:oMath>
                </a14:m>
                <a:r>
                  <a:rPr lang="en-US" altLang="zh-CN" dirty="0"/>
                  <a:t> </a:t>
                </a:r>
                <a:r>
                  <a:rPr lang="zh-CN" altLang="en-US" dirty="0"/>
                  <a:t>且满足（</a:t>
                </a:r>
                <a:r>
                  <a:rPr lang="en-US" altLang="zh-CN" dirty="0"/>
                  <a:t>1</a:t>
                </a:r>
                <a:r>
                  <a:rPr lang="zh-CN" altLang="en-US" dirty="0"/>
                  <a:t>）</a:t>
                </a:r>
                <a:endParaRPr lang="en-US" altLang="zh-CN" dirty="0"/>
              </a:p>
              <a:p>
                <a:pPr marL="342900" indent="-342900">
                  <a:buFont typeface="+mj-ea"/>
                  <a:buAutoNum type="circleNumDbPlain"/>
                </a:pPr>
                <a:r>
                  <a:rPr lang="zh-CN" altLang="en-US" dirty="0"/>
                  <a:t>从负面目标集</a:t>
                </a:r>
                <a14:m>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𝒪</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en-US" dirty="0"/>
                  <a:t>中抽取</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𝑖</m:t>
                        </m:r>
                      </m:sub>
                    </m:sSub>
                  </m:oMath>
                </a14:m>
                <a:r>
                  <a:rPr lang="zh-CN" altLang="en-US" dirty="0"/>
                  <a:t>个，</a:t>
                </a:r>
                <a:r>
                  <a:rPr lang="zh-CN" altLang="zh-CN" dirty="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𝑖</m:t>
                        </m:r>
                      </m:sub>
                    </m:sSub>
                    <m:r>
                      <a:rPr lang="en-US" altLang="zh-CN">
                        <a:latin typeface="Cambria Math" panose="02040503050406030204" pitchFamily="18" charset="0"/>
                      </a:rPr>
                      <m:t>∈</m:t>
                    </m:r>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0</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𝑁</m:t>
                            </m:r>
                          </m:e>
                          <m:sub>
                            <m:r>
                              <m:rPr>
                                <m:nor/>
                              </m:rPr>
                              <a:rPr lang="en-US" altLang="zh-CN"/>
                              <m:t>neg</m:t>
                            </m:r>
                            <m:r>
                              <a:rPr lang="en-US" altLang="zh-CN" i="1">
                                <a:latin typeface="Cambria Math" panose="02040503050406030204" pitchFamily="18" charset="0"/>
                              </a:rPr>
                              <m:t>2</m:t>
                            </m:r>
                          </m:sub>
                        </m:sSub>
                      </m:e>
                    </m:d>
                  </m:oMath>
                </a14:m>
                <a:r>
                  <a:rPr lang="zh-CN" altLang="en-US" dirty="0"/>
                  <a:t>且满足（</a:t>
                </a:r>
                <a:r>
                  <a:rPr lang="en-US" altLang="zh-CN" dirty="0"/>
                  <a:t>1</a:t>
                </a:r>
                <a:r>
                  <a:rPr lang="zh-CN" altLang="en-US" dirty="0"/>
                  <a:t>）</a:t>
                </a:r>
                <a:endParaRPr lang="en-US" altLang="zh-CN" dirty="0"/>
              </a:p>
              <a:p>
                <a:pPr marL="342900" indent="-342900">
                  <a:buFont typeface="+mj-ea"/>
                  <a:buAutoNum type="circleNumDbPlain"/>
                </a:pPr>
                <a:r>
                  <a:rPr lang="zh-CN" altLang="en-US" dirty="0"/>
                  <a:t>尽可能沿着边界选取，第一个点从</a:t>
                </a:r>
                <a14:m>
                  <m:oMath xmlns:m="http://schemas.openxmlformats.org/officeDocument/2006/math">
                    <m:sSup>
                      <m:sSupPr>
                        <m:ctrlPr>
                          <a:rPr lang="zh-CN" altLang="zh-CN" sz="1400" i="1"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𝒢</m:t>
                        </m:r>
                      </m:e>
                      <m:sup>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𝑐</m:t>
                        </m:r>
                      </m:sup>
                    </m:sSup>
                  </m:oMath>
                </a14:m>
                <a:r>
                  <a:rPr lang="zh-CN" altLang="en-US" dirty="0"/>
                  <a:t>中随机采样，接下来的点</a:t>
                </a:r>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e>
                        <m:sub>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next</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arg</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max</m:t>
                          </m:r>
                        </m:e>
                        <m: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𝑖𝑗</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𝒢</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p>
                          </m:sSup>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𝑓</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𝑖𝑗</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𝒮</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p>
                          </m:s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𝒢</m:t>
                          </m:r>
                        </m:e>
                      </m:d>
                    </m:oMath>
                  </m:oMathPara>
                </a14:m>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lang="zh-CN" altLang="en-US" dirty="0"/>
              </a:p>
            </p:txBody>
          </p:sp>
        </mc:Choice>
        <mc:Fallback xmlns="">
          <p:sp>
            <p:nvSpPr>
              <p:cNvPr id="10" name="文本框 9">
                <a:extLst>
                  <a:ext uri="{FF2B5EF4-FFF2-40B4-BE49-F238E27FC236}">
                    <a16:creationId xmlns:a16="http://schemas.microsoft.com/office/drawing/2014/main" id="{C748074A-EBE8-E19D-F04A-9BB345BD7473}"/>
                  </a:ext>
                </a:extLst>
              </p:cNvPr>
              <p:cNvSpPr txBox="1">
                <a:spLocks noRot="1" noChangeAspect="1" noMove="1" noResize="1" noEditPoints="1" noAdjustHandles="1" noChangeArrowheads="1" noChangeShapeType="1" noTextEdit="1"/>
              </p:cNvSpPr>
              <p:nvPr/>
            </p:nvSpPr>
            <p:spPr>
              <a:xfrm>
                <a:off x="384091" y="3332107"/>
                <a:ext cx="5135881" cy="1827744"/>
              </a:xfrm>
              <a:prstGeom prst="rect">
                <a:avLst/>
              </a:prstGeom>
              <a:blipFill>
                <a:blip r:embed="rId4"/>
                <a:stretch>
                  <a:fillRect l="-593" t="-669"/>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655E776E-3725-6471-46BC-25B78146A2FB}"/>
              </a:ext>
            </a:extLst>
          </p:cNvPr>
          <p:cNvPicPr>
            <a:picLocks noChangeAspect="1"/>
          </p:cNvPicPr>
          <p:nvPr/>
        </p:nvPicPr>
        <p:blipFill>
          <a:blip r:embed="rId5"/>
          <a:stretch>
            <a:fillRect/>
          </a:stretch>
        </p:blipFill>
        <p:spPr>
          <a:xfrm>
            <a:off x="3759413" y="841928"/>
            <a:ext cx="5277587" cy="2200582"/>
          </a:xfrm>
          <a:prstGeom prst="rect">
            <a:avLst/>
          </a:prstGeom>
        </p:spPr>
      </p:pic>
    </p:spTree>
    <p:extLst>
      <p:ext uri="{BB962C8B-B14F-4D97-AF65-F5344CB8AC3E}">
        <p14:creationId xmlns:p14="http://schemas.microsoft.com/office/powerpoint/2010/main" val="3931367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21" name="Google Shape;621;p21"/>
          <p:cNvSpPr txBox="1">
            <a:spLocks noGrp="1"/>
          </p:cNvSpPr>
          <p:nvPr>
            <p:ph type="ctrTitle"/>
          </p:nvPr>
        </p:nvSpPr>
        <p:spPr>
          <a:xfrm flipH="1">
            <a:off x="770700" y="468450"/>
            <a:ext cx="8095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dirty="0"/>
              <a:t>图割优化</a:t>
            </a:r>
            <a:endParaRPr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972E21E-9307-B17A-7978-803C5E4F36B8}"/>
                  </a:ext>
                </a:extLst>
              </p:cNvPr>
              <p:cNvSpPr txBox="1"/>
              <p:nvPr/>
            </p:nvSpPr>
            <p:spPr>
              <a:xfrm>
                <a:off x="1036782" y="975560"/>
                <a:ext cx="6338453" cy="1600438"/>
              </a:xfrm>
              <a:prstGeom prst="rect">
                <a:avLst/>
              </a:prstGeom>
              <a:noFill/>
            </p:spPr>
            <p:txBody>
              <a:bodyPr wrap="square">
                <a:spAutoFit/>
              </a:bodyPr>
              <a:lstStyle/>
              <a:p>
                <a:r>
                  <a:rPr lang="zh-CN" altLang="en-US" b="0" i="0" dirty="0">
                    <a:effectLst/>
                    <a:latin typeface="-apple-system"/>
                  </a:rPr>
                  <a:t>从 </a:t>
                </a:r>
                <a:r>
                  <a:rPr lang="en-US" altLang="zh-CN" b="0" i="0" dirty="0">
                    <a:effectLst/>
                    <a:latin typeface="-apple-system"/>
                  </a:rPr>
                  <a:t>FCN-8s </a:t>
                </a:r>
                <a:r>
                  <a:rPr lang="zh-CN" altLang="en-US" b="0" i="0" dirty="0">
                    <a:effectLst/>
                    <a:latin typeface="-apple-system"/>
                  </a:rPr>
                  <a:t>最后一层的输出中，可以获得概率图 </a:t>
                </a:r>
                <a:r>
                  <a:rPr lang="en-US" altLang="zh-CN" b="0" i="0" dirty="0">
                    <a:effectLst/>
                    <a:latin typeface="-apple-system"/>
                  </a:rPr>
                  <a:t>Q</a:t>
                </a:r>
                <a:r>
                  <a:rPr lang="zh-CN" altLang="en-US" b="0" i="0" dirty="0">
                    <a:effectLst/>
                    <a:latin typeface="-apple-system"/>
                  </a:rPr>
                  <a:t>，其中 </a:t>
                </a:r>
                <a:r>
                  <a:rPr lang="en-US" altLang="zh-CN" b="0" i="0" dirty="0" err="1">
                    <a:effectLst/>
                    <a:latin typeface="-apple-system"/>
                  </a:rPr>
                  <a:t>qij</a:t>
                </a:r>
                <a:r>
                  <a:rPr lang="en-US" altLang="zh-CN" b="0" i="0" dirty="0">
                    <a:effectLst/>
                    <a:latin typeface="-apple-system"/>
                  </a:rPr>
                  <a:t> </a:t>
                </a:r>
                <a:r>
                  <a:rPr lang="zh-CN" altLang="en-US" b="0" i="0" dirty="0">
                    <a:effectLst/>
                    <a:latin typeface="-apple-system"/>
                  </a:rPr>
                  <a:t>表示像素 </a:t>
                </a:r>
                <a:r>
                  <a:rPr lang="en-US" altLang="zh-CN" b="0" i="0" dirty="0" err="1">
                    <a:effectLst/>
                    <a:latin typeface="-apple-system"/>
                  </a:rPr>
                  <a:t>pij</a:t>
                </a:r>
                <a:r>
                  <a:rPr lang="en-US" altLang="zh-CN" b="0" i="0" dirty="0">
                    <a:effectLst/>
                    <a:latin typeface="-apple-system"/>
                  </a:rPr>
                  <a:t> </a:t>
                </a:r>
                <a:r>
                  <a:rPr lang="zh-CN" altLang="en-US" b="0" i="0" dirty="0">
                    <a:effectLst/>
                    <a:latin typeface="-apple-system"/>
                  </a:rPr>
                  <a:t>被标记为“对象”的可能性有多大（图 </a:t>
                </a:r>
                <a:r>
                  <a:rPr lang="en-US" altLang="zh-CN" b="0" i="0" dirty="0">
                    <a:effectLst/>
                    <a:latin typeface="-apple-system"/>
                  </a:rPr>
                  <a:t>b</a:t>
                </a:r>
                <a:r>
                  <a:rPr lang="zh-CN" altLang="en-US" b="0" i="0" dirty="0">
                    <a:effectLst/>
                    <a:latin typeface="-apple-system"/>
                  </a:rPr>
                  <a:t>）</a:t>
                </a:r>
                <a:endParaRPr lang="en-US" altLang="zh-CN" b="0" i="0" dirty="0">
                  <a:effectLst/>
                  <a:latin typeface="-apple-system"/>
                </a:endParaRPr>
              </a:p>
              <a:p>
                <a:r>
                  <a:rPr lang="zh-CN" altLang="en-US" b="0" i="0" dirty="0">
                    <a:effectLst/>
                    <a:latin typeface="-apple-system"/>
                  </a:rPr>
                  <a:t>将 </a:t>
                </a:r>
                <a:r>
                  <a:rPr lang="en-US" altLang="zh-CN" b="0" i="0" dirty="0">
                    <a:effectLst/>
                    <a:latin typeface="-apple-system"/>
                  </a:rPr>
                  <a:t>Q </a:t>
                </a:r>
                <a:r>
                  <a:rPr lang="zh-CN" altLang="en-US" b="0" i="0" dirty="0">
                    <a:effectLst/>
                    <a:latin typeface="-apple-system"/>
                  </a:rPr>
                  <a:t>集成到图割优化中，通过最大流</a:t>
                </a:r>
                <a:r>
                  <a:rPr lang="en-US" altLang="zh-CN" b="0" i="0" dirty="0">
                    <a:effectLst/>
                    <a:latin typeface="-apple-system"/>
                  </a:rPr>
                  <a:t>/</a:t>
                </a:r>
                <a:r>
                  <a:rPr lang="zh-CN" altLang="en-US" b="0" i="0" dirty="0">
                    <a:effectLst/>
                    <a:latin typeface="-apple-system"/>
                  </a:rPr>
                  <a:t>最小割能量最小化获得最终切割</a:t>
                </a:r>
                <a:endParaRPr lang="en-US" altLang="zh-CN" b="0" i="0" dirty="0">
                  <a:effectLst/>
                  <a:latin typeface="-apple-system"/>
                </a:endParaRPr>
              </a:p>
              <a:p>
                <a:endParaRPr lang="en-US" altLang="zh-CN" i="1" dirty="0">
                  <a:effectLst/>
                  <a:latin typeface="Cambria Math" panose="020405030504060302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i="1" smtClean="0">
                          <a:effectLst/>
                          <a:latin typeface="Cambria Math" panose="02040503050406030204" pitchFamily="18" charset="0"/>
                          <a:ea typeface="宋体" panose="02010600030101010101" pitchFamily="2" charset="-122"/>
                          <a:cs typeface="Times New Roman" panose="02020603050405020304" pitchFamily="18" charset="0"/>
                        </a:rPr>
                        <m:t>𝐸</m:t>
                      </m:r>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𝐿</m:t>
                          </m:r>
                        </m:e>
                      </m:d>
                      <m:r>
                        <a:rPr lang="en-US" altLang="zh-CN">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𝑅</m:t>
                      </m:r>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𝐿</m:t>
                          </m:r>
                        </m:e>
                      </m:d>
                      <m:r>
                        <a:rPr lang="en-US" altLang="zh-CN">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a:effectLst/>
                          <a:latin typeface="Cambria Math" panose="02040503050406030204" pitchFamily="18" charset="0"/>
                          <a:ea typeface="宋体" panose="02010600030101010101" pitchFamily="2" charset="-122"/>
                          <a:cs typeface="Times New Roman" panose="02020603050405020304" pitchFamily="18" charset="0"/>
                        </a:rPr>
                        <m:t>𝐵</m:t>
                      </m:r>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𝐿</m:t>
                          </m:r>
                        </m:e>
                      </m:d>
                    </m:oMath>
                  </m:oMathPara>
                </a14:m>
                <a:endParaRPr lang="en-US" altLang="zh-CN" dirty="0">
                  <a:effectLst/>
                  <a:latin typeface="Cambria" panose="02040503050406030204" pitchFamily="18" charset="0"/>
                  <a:ea typeface="宋体" panose="02010600030101010101" pitchFamily="2" charset="-122"/>
                  <a:cs typeface="Times New Roman" panose="02020603050405020304" pitchFamily="18" charset="0"/>
                </a:endParaRPr>
              </a:p>
              <a:p>
                <a:endParaRPr lang="en-US" altLang="zh-CN" dirty="0">
                  <a:effectLst/>
                  <a:latin typeface="Cambria" panose="02040503050406030204" pitchFamily="18" charset="0"/>
                  <a:ea typeface="宋体" panose="02010600030101010101" pitchFamily="2" charset="-122"/>
                  <a:cs typeface="Times New Roman" panose="02020603050405020304" pitchFamily="18" charset="0"/>
                </a:endParaRPr>
              </a:p>
              <a:p>
                <a:endParaRPr lang="zh-CN" altLang="en-US" dirty="0"/>
              </a:p>
            </p:txBody>
          </p:sp>
        </mc:Choice>
        <mc:Fallback xmlns="">
          <p:sp>
            <p:nvSpPr>
              <p:cNvPr id="3" name="文本框 2">
                <a:extLst>
                  <a:ext uri="{FF2B5EF4-FFF2-40B4-BE49-F238E27FC236}">
                    <a16:creationId xmlns:a16="http://schemas.microsoft.com/office/drawing/2014/main" id="{B972E21E-9307-B17A-7978-803C5E4F36B8}"/>
                  </a:ext>
                </a:extLst>
              </p:cNvPr>
              <p:cNvSpPr txBox="1">
                <a:spLocks noRot="1" noChangeAspect="1" noMove="1" noResize="1" noEditPoints="1" noAdjustHandles="1" noChangeArrowheads="1" noChangeShapeType="1" noTextEdit="1"/>
              </p:cNvSpPr>
              <p:nvPr/>
            </p:nvSpPr>
            <p:spPr>
              <a:xfrm>
                <a:off x="1036782" y="975560"/>
                <a:ext cx="6338453" cy="1600438"/>
              </a:xfrm>
              <a:prstGeom prst="rect">
                <a:avLst/>
              </a:prstGeom>
              <a:blipFill>
                <a:blip r:embed="rId3"/>
                <a:stretch>
                  <a:fillRect l="-288" t="-1141"/>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9A2A703F-0482-EB14-65A0-BCB4CAE22A8F}"/>
              </a:ext>
            </a:extLst>
          </p:cNvPr>
          <p:cNvPicPr>
            <a:picLocks noChangeAspect="1"/>
          </p:cNvPicPr>
          <p:nvPr/>
        </p:nvPicPr>
        <p:blipFill>
          <a:blip r:embed="rId4"/>
          <a:stretch>
            <a:fillRect/>
          </a:stretch>
        </p:blipFill>
        <p:spPr>
          <a:xfrm>
            <a:off x="1591731" y="2524425"/>
            <a:ext cx="5563376" cy="1895740"/>
          </a:xfrm>
          <a:prstGeom prst="rect">
            <a:avLst/>
          </a:prstGeom>
        </p:spPr>
      </p:pic>
    </p:spTree>
    <p:extLst>
      <p:ext uri="{BB962C8B-B14F-4D97-AF65-F5344CB8AC3E}">
        <p14:creationId xmlns:p14="http://schemas.microsoft.com/office/powerpoint/2010/main" val="2404082768"/>
      </p:ext>
    </p:extLst>
  </p:cSld>
  <p:clrMapOvr>
    <a:masterClrMapping/>
  </p:clrMapOvr>
</p:sld>
</file>

<file path=ppt/theme/theme1.xml><?xml version="1.0" encoding="utf-8"?>
<a:theme xmlns:a="http://schemas.openxmlformats.org/drawingml/2006/main" name="My Creative CV by slidesgo">
  <a:themeElements>
    <a:clrScheme name="Simple Light">
      <a:dk1>
        <a:srgbClr val="E9E6E1"/>
      </a:dk1>
      <a:lt1>
        <a:srgbClr val="434343"/>
      </a:lt1>
      <a:dk2>
        <a:srgbClr val="0C2E3A"/>
      </a:dk2>
      <a:lt2>
        <a:srgbClr val="018790"/>
      </a:lt2>
      <a:accent1>
        <a:srgbClr val="FFD497"/>
      </a:accent1>
      <a:accent2>
        <a:srgbClr val="1DCDC3"/>
      </a:accent2>
      <a:accent3>
        <a:srgbClr val="78001B"/>
      </a:accent3>
      <a:accent4>
        <a:srgbClr val="F5340B"/>
      </a:accent4>
      <a:accent5>
        <a:srgbClr val="FF823B"/>
      </a:accent5>
      <a:accent6>
        <a:srgbClr val="FFA73B"/>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1435</TotalTime>
  <Words>784</Words>
  <Application>Microsoft Office PowerPoint</Application>
  <PresentationFormat>全屏显示(16:9)</PresentationFormat>
  <Paragraphs>62</Paragraphs>
  <Slides>12</Slides>
  <Notes>12</Notes>
  <HiddenSlides>0</HiddenSlides>
  <MMClips>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vt:i4>
      </vt:variant>
    </vt:vector>
  </HeadingPairs>
  <TitlesOfParts>
    <vt:vector size="21" baseType="lpstr">
      <vt:lpstr>宋体</vt:lpstr>
      <vt:lpstr>Arial</vt:lpstr>
      <vt:lpstr>-apple-system</vt:lpstr>
      <vt:lpstr>Arvo</vt:lpstr>
      <vt:lpstr>Barlow Condensed Medium</vt:lpstr>
      <vt:lpstr>Cambria Math</vt:lpstr>
      <vt:lpstr>Cambria</vt:lpstr>
      <vt:lpstr>Barlow Condensed SemiBold</vt:lpstr>
      <vt:lpstr>My Creative CV by slidesgo</vt:lpstr>
      <vt:lpstr>交互式图像分割</vt:lpstr>
      <vt:lpstr>什么是交互式图像分割？</vt:lpstr>
      <vt:lpstr>有什么用？</vt:lpstr>
      <vt:lpstr>Deep Interactive Object Selection</vt:lpstr>
      <vt:lpstr>框架流程</vt:lpstr>
      <vt:lpstr>转化用户点击</vt:lpstr>
      <vt:lpstr>模拟用户点击</vt:lpstr>
      <vt:lpstr>模拟用户点击</vt:lpstr>
      <vt:lpstr>图割优化</vt:lpstr>
      <vt:lpstr>图割优化</vt:lpstr>
      <vt:lpstr>PowerPoint 演示文稿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交互式图像分割</dc:title>
  <cp:lastModifiedBy>OldIceStick .</cp:lastModifiedBy>
  <cp:revision>11</cp:revision>
  <dcterms:modified xsi:type="dcterms:W3CDTF">2024-04-26T09:18:30Z</dcterms:modified>
</cp:coreProperties>
</file>